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89" r:id="rId3"/>
  </p:sldMasterIdLst>
  <p:notesMasterIdLst>
    <p:notesMasterId r:id="rId67"/>
  </p:notesMasterIdLst>
  <p:handoutMasterIdLst>
    <p:handoutMasterId r:id="rId68"/>
  </p:handoutMasterIdLst>
  <p:sldIdLst>
    <p:sldId id="526" r:id="rId4"/>
    <p:sldId id="733" r:id="rId5"/>
    <p:sldId id="709" r:id="rId6"/>
    <p:sldId id="710" r:id="rId7"/>
    <p:sldId id="647" r:id="rId8"/>
    <p:sldId id="648" r:id="rId9"/>
    <p:sldId id="712" r:id="rId10"/>
    <p:sldId id="650" r:id="rId11"/>
    <p:sldId id="652" r:id="rId12"/>
    <p:sldId id="711" r:id="rId13"/>
    <p:sldId id="654" r:id="rId14"/>
    <p:sldId id="660" r:id="rId15"/>
    <p:sldId id="657" r:id="rId16"/>
    <p:sldId id="713" r:id="rId17"/>
    <p:sldId id="714" r:id="rId18"/>
    <p:sldId id="715" r:id="rId19"/>
    <p:sldId id="720" r:id="rId20"/>
    <p:sldId id="719" r:id="rId21"/>
    <p:sldId id="716" r:id="rId22"/>
    <p:sldId id="717" r:id="rId23"/>
    <p:sldId id="721" r:id="rId24"/>
    <p:sldId id="735" r:id="rId25"/>
    <p:sldId id="722" r:id="rId26"/>
    <p:sldId id="718" r:id="rId27"/>
    <p:sldId id="658" r:id="rId28"/>
    <p:sldId id="661" r:id="rId29"/>
    <p:sldId id="662" r:id="rId30"/>
    <p:sldId id="670" r:id="rId31"/>
    <p:sldId id="671" r:id="rId32"/>
    <p:sldId id="672" r:id="rId33"/>
    <p:sldId id="673" r:id="rId34"/>
    <p:sldId id="674" r:id="rId35"/>
    <p:sldId id="675" r:id="rId36"/>
    <p:sldId id="676" r:id="rId37"/>
    <p:sldId id="724" r:id="rId38"/>
    <p:sldId id="679" r:id="rId39"/>
    <p:sldId id="680" r:id="rId40"/>
    <p:sldId id="681" r:id="rId41"/>
    <p:sldId id="683" r:id="rId42"/>
    <p:sldId id="684" r:id="rId43"/>
    <p:sldId id="685" r:id="rId44"/>
    <p:sldId id="686" r:id="rId45"/>
    <p:sldId id="687" r:id="rId46"/>
    <p:sldId id="688" r:id="rId47"/>
    <p:sldId id="732" r:id="rId48"/>
    <p:sldId id="689" r:id="rId49"/>
    <p:sldId id="690" r:id="rId50"/>
    <p:sldId id="691" r:id="rId51"/>
    <p:sldId id="692" r:id="rId52"/>
    <p:sldId id="694" r:id="rId53"/>
    <p:sldId id="725" r:id="rId54"/>
    <p:sldId id="695" r:id="rId55"/>
    <p:sldId id="696" r:id="rId56"/>
    <p:sldId id="734" r:id="rId57"/>
    <p:sldId id="699" r:id="rId58"/>
    <p:sldId id="700" r:id="rId59"/>
    <p:sldId id="701" r:id="rId60"/>
    <p:sldId id="727" r:id="rId61"/>
    <p:sldId id="704" r:id="rId62"/>
    <p:sldId id="728" r:id="rId63"/>
    <p:sldId id="729" r:id="rId64"/>
    <p:sldId id="731" r:id="rId65"/>
    <p:sldId id="264" r:id="rId66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AD2B26"/>
    <a:srgbClr val="B70004"/>
    <a:srgbClr val="AD2A26"/>
    <a:srgbClr val="4C5252"/>
    <a:srgbClr val="FFFFE4"/>
    <a:srgbClr val="F9F9F9"/>
    <a:srgbClr val="8A8A8A"/>
    <a:srgbClr val="48504F"/>
    <a:srgbClr val="B60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5852" autoAdjust="0"/>
  </p:normalViewPr>
  <p:slideViewPr>
    <p:cSldViewPr snapToGrid="0">
      <p:cViewPr varScale="1">
        <p:scale>
          <a:sx n="113" d="100"/>
          <a:sy n="113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​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​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8983133" cy="105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1. </a:t>
            </a:r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31F57E1-EBC0-524C-9B6C-A0200F23BED1}" type="datetimeFigureOut">
              <a:rPr lang="en-US" altLang="zh-CN" smtClean="0"/>
              <a:t>2/10/2023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37E4949-EF32-944B-A077-7870FB0FF53D}" type="slidenum">
              <a:rPr lang="en-US" altLang="zh-CN" smtClean="0"/>
              <a:t>‹#›</a:t>
            </a:fld>
            <a:endParaRPr kumimoji="1" lang="zh-CN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31171" y="161956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1.1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131171" y="2351311"/>
            <a:ext cx="8690163" cy="1219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131171" y="372897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1.2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131171" y="4460721"/>
            <a:ext cx="8690163" cy="1644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  <p:sp>
        <p:nvSpPr>
          <p:cNvPr id="3" name="椭圆 2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702992" y="2983479"/>
            <a:ext cx="387372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2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199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5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web APIs</a:t>
            </a:r>
            <a:r>
              <a:rPr kumimoji="1" lang="zh-CN" altLang="en-US" smtClean="0"/>
              <a:t> 第</a:t>
            </a:r>
            <a:r>
              <a:rPr kumimoji="1" lang="zh-CN" altLang="en-US"/>
              <a:t>三</a:t>
            </a:r>
            <a:r>
              <a:rPr kumimoji="1" lang="zh-CN" altLang="en-US" smtClean="0"/>
              <a:t>天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smtClean="0"/>
              <a:t>事件</a:t>
            </a:r>
            <a:r>
              <a:rPr kumimoji="1" lang="zh-CN" altLang="en-US"/>
              <a:t>进阶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4" y="5069095"/>
            <a:ext cx="5386429" cy="15710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219718" y="1424508"/>
            <a:ext cx="7073883" cy="39979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事件</a:t>
            </a:r>
            <a:r>
              <a:rPr lang="zh-CN" altLang="en-US" smtClean="0"/>
              <a:t>流是什么？分为哪几个阶段？</a:t>
            </a:r>
            <a:endParaRPr lang="en-US" altLang="zh-CN" dirty="0" smtClean="0"/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流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指的是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完整执行过程中的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流动</a:t>
            </a: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路径</a:t>
            </a:r>
            <a:endParaRPr lang="en-US" altLang="zh-CN" sz="1600" b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分为：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捕获阶段</a:t>
            </a: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冒泡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mtClean="0"/>
              <a:t>2. </a:t>
            </a:r>
            <a:r>
              <a:rPr lang="zh-CN" altLang="en-US" smtClean="0"/>
              <a:t>怎么理解事件捕获阶段？语法怎么写？</a:t>
            </a:r>
            <a:endParaRPr lang="en-US" altLang="zh-CN" smtClean="0"/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根元素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开始去执行对应的事件 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从外到</a:t>
            </a: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里、父到子</a:t>
            </a:r>
            <a:r>
              <a:rPr lang="en-US" altLang="zh-CN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addEventListener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第三个参数传入 </a:t>
            </a:r>
            <a:r>
              <a:rPr lang="en-US" altLang="zh-CN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实际开发中，事件捕获用的很少，了解即可</a:t>
            </a:r>
            <a:endParaRPr lang="en-US" altLang="zh-CN" sz="1600" b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mtClean="0"/>
              <a:t>3.</a:t>
            </a:r>
            <a:r>
              <a:rPr lang="en-US" altLang="zh-CN"/>
              <a:t> </a:t>
            </a:r>
            <a:r>
              <a:rPr lang="zh-CN" altLang="en-US"/>
              <a:t>怎么</a:t>
            </a:r>
            <a:r>
              <a:rPr lang="zh-CN" altLang="en-US" smtClean="0"/>
              <a:t>理解事件冒泡？</a:t>
            </a:r>
            <a:endParaRPr lang="en-US" altLang="zh-CN" smtClean="0"/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一个元素触发事件后，会依次向上调用所有父级元素的</a:t>
            </a: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同名事件</a:t>
            </a:r>
            <a:endParaRPr lang="en-US" altLang="zh-CN" sz="1600" b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子到父</a:t>
            </a:r>
            <a:endParaRPr lang="en-US" altLang="zh-CN" sz="1600" b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14" y="5786638"/>
            <a:ext cx="7212752" cy="565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阻止</a:t>
            </a:r>
            <a:r>
              <a:rPr lang="zh-CN" altLang="en-US" dirty="0"/>
              <a:t>冒泡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b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</a:t>
            </a:r>
            <a:r>
              <a:rPr lang="zh-CN" altLang="en-US" b="1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因为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默认就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冒泡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存在，所以容易导致事件影响到父级元素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b="1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需求：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若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想把事件就限制在当前元素内，就需要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阻止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冒泡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b="1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前提：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阻止事件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冒泡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拿到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事件对象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b="1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此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方法可以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阻断事件流动传播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，不光在冒泡阶段有效，捕获阶段也有效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76" y="3417667"/>
            <a:ext cx="4704762" cy="666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843" y="3789670"/>
            <a:ext cx="4003532" cy="2423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10227732" y="5280544"/>
            <a:ext cx="1066800" cy="316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271932" y="5632578"/>
            <a:ext cx="1439334" cy="397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967" y="822482"/>
            <a:ext cx="2881378" cy="2840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smtClean="0"/>
              <a:t>鼠标经过</a:t>
            </a:r>
            <a:r>
              <a:rPr lang="en-US" altLang="zh-CN" b="0" smtClean="0"/>
              <a:t>/</a:t>
            </a:r>
            <a:r>
              <a:rPr lang="zh-CN" altLang="en-US" b="0" smtClean="0"/>
              <a:t>离开事件</a:t>
            </a:r>
            <a:r>
              <a:rPr lang="zh-CN" altLang="en-US" b="0" dirty="0" smtClean="0"/>
              <a:t>的区别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sz="18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鼠标经过</a:t>
            </a:r>
            <a:r>
              <a:rPr lang="en-US" altLang="zh-CN" sz="18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8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离开事件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</a:t>
            </a:r>
            <a:r>
              <a:rPr lang="en-US" altLang="zh-CN" sz="16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ouseover</a:t>
            </a:r>
            <a:r>
              <a: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mouseout</a:t>
            </a:r>
            <a:r>
              <a: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有冒泡</a:t>
            </a:r>
            <a:endParaRPr lang="en-US" altLang="zh-CN" sz="16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</a:t>
            </a:r>
            <a:r>
              <a:rPr lang="en-US" altLang="zh-CN" sz="16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ouseenter</a:t>
            </a:r>
            <a:r>
              <a: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mouseleave</a:t>
            </a:r>
            <a:r>
              <a: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没有冒泡 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事件流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688061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事件流</a:t>
            </a:r>
            <a:r>
              <a:rPr lang="zh-CN" altLang="en-US" dirty="0" smtClean="0">
                <a:solidFill>
                  <a:schemeClr val="tx1"/>
                </a:solidFill>
              </a:rPr>
              <a:t>与两个阶段说明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事件</a:t>
            </a:r>
            <a:r>
              <a:rPr lang="zh-CN" altLang="en-US" dirty="0" smtClean="0">
                <a:solidFill>
                  <a:schemeClr val="tx1"/>
                </a:solidFill>
              </a:rPr>
              <a:t>捕获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事件冒泡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smtClean="0">
                <a:solidFill>
                  <a:schemeClr val="tx1"/>
                </a:solidFill>
              </a:rPr>
              <a:t>阻止冒泡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zh-CN" altLang="en-US" smtClean="0">
                <a:solidFill>
                  <a:srgbClr val="C00000"/>
                </a:solidFill>
              </a:rPr>
              <a:t>事件委托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smtClean="0"/>
              <a:t>事件委托</a:t>
            </a:r>
            <a:r>
              <a:rPr lang="en-US" altLang="zh-CN" smtClean="0"/>
              <a:t>(Event Delegation)</a:t>
            </a:r>
            <a:r>
              <a:rPr lang="zh-CN" altLang="en-US" smtClean="0"/>
              <a:t>：是</a:t>
            </a:r>
            <a:r>
              <a:rPr lang="en-US" altLang="zh-CN"/>
              <a:t>JavaScript</a:t>
            </a:r>
            <a:r>
              <a:rPr lang="zh-CN" altLang="en-US" smtClean="0"/>
              <a:t>中注册事件</a:t>
            </a:r>
            <a:r>
              <a:rPr lang="zh-CN" altLang="en-US" dirty="0"/>
              <a:t>的</a:t>
            </a:r>
            <a:r>
              <a:rPr lang="zh-CN" altLang="en-US"/>
              <a:t>常用</a:t>
            </a:r>
            <a:r>
              <a:rPr lang="zh-CN" altLang="en-US" smtClean="0">
                <a:solidFill>
                  <a:srgbClr val="C00000"/>
                </a:solidFill>
              </a:rPr>
              <a:t>技巧，</a:t>
            </a:r>
            <a:r>
              <a:rPr lang="zh-CN" altLang="en-US" smtClean="0">
                <a:solidFill>
                  <a:schemeClr val="tx1"/>
                </a:solidFill>
              </a:rPr>
              <a:t>也称为事件委派、事件代理</a:t>
            </a:r>
            <a:endParaRPr lang="en-US" altLang="zh-CN" smtClean="0">
              <a:solidFill>
                <a:schemeClr val="tx1"/>
              </a:solidFill>
            </a:endParaRPr>
          </a:p>
          <a:p>
            <a:pPr marL="285750" indent="-285750"/>
            <a:r>
              <a:rPr lang="zh-CN" altLang="en-US" smtClean="0"/>
              <a:t>简单理解：原本需要</a:t>
            </a:r>
            <a:r>
              <a:rPr lang="zh-CN" altLang="en-US"/>
              <a:t>注册</a:t>
            </a:r>
            <a:r>
              <a:rPr lang="zh-CN" altLang="en-US" smtClean="0"/>
              <a:t>在</a:t>
            </a:r>
            <a:r>
              <a:rPr lang="zh-CN" altLang="en-US" dirty="0">
                <a:solidFill>
                  <a:srgbClr val="C00000"/>
                </a:solidFill>
              </a:rPr>
              <a:t>子</a:t>
            </a:r>
            <a:r>
              <a:rPr lang="zh-CN" altLang="en-US">
                <a:solidFill>
                  <a:srgbClr val="C00000"/>
                </a:solidFill>
              </a:rPr>
              <a:t>元素</a:t>
            </a:r>
            <a:r>
              <a:rPr lang="zh-CN" altLang="en-US" smtClean="0"/>
              <a:t>的事件</a:t>
            </a:r>
            <a:r>
              <a:rPr lang="zh-CN" altLang="en-US" dirty="0">
                <a:solidFill>
                  <a:srgbClr val="C00000"/>
                </a:solidFill>
              </a:rPr>
              <a:t>委托给父元素</a:t>
            </a:r>
            <a:r>
              <a:rPr lang="zh-CN" altLang="en-US" dirty="0"/>
              <a:t>，让父元素担当事件</a:t>
            </a:r>
            <a:r>
              <a:rPr lang="zh-CN" altLang="en-US" dirty="0">
                <a:solidFill>
                  <a:srgbClr val="C00000"/>
                </a:solidFill>
              </a:rPr>
              <a:t>监听</a:t>
            </a:r>
            <a:r>
              <a:rPr lang="zh-CN" altLang="en-US"/>
              <a:t>的</a:t>
            </a:r>
            <a:r>
              <a:rPr lang="zh-CN" altLang="en-US" smtClean="0"/>
              <a:t>职务</a:t>
            </a:r>
            <a:endParaRPr lang="en-US" altLang="zh-CN" smtClean="0"/>
          </a:p>
          <a:p>
            <a:pPr marL="285750" indent="-285750"/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为什么要用事件委托呢？</a:t>
            </a:r>
            <a:endParaRPr lang="en-US" altLang="zh-CN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如果同时给多个元素注册事件，还需要利用循环多次注册事件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C00000"/>
                </a:solidFill>
              </a:rPr>
              <a:t>1.5 </a:t>
            </a:r>
            <a:r>
              <a:rPr lang="zh-CN" altLang="en-US" smtClean="0">
                <a:solidFill>
                  <a:srgbClr val="C00000"/>
                </a:solidFill>
              </a:rPr>
              <a:t>事件委托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734" y="3609427"/>
            <a:ext cx="5973056" cy="1652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83" y="3609427"/>
            <a:ext cx="2828925" cy="1628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21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事件委托是利用事件流的特征解决一些开发需求的知识</a:t>
            </a:r>
            <a:r>
              <a:rPr lang="zh-CN" altLang="en-US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技巧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减少注册次数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，可以提高程序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性能</a:t>
            </a: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原理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事件委托其实是利用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事件冒泡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</a:t>
            </a: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355725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</a:t>
            </a:r>
            <a:r>
              <a:rPr lang="zh-CN" altLang="en-US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</a:t>
            </a:r>
            <a:r>
              <a:rPr lang="zh-CN" altLang="en-US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我们触发子元素的时候，会冒泡到父元素身上，从而触发父元素</a:t>
            </a: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的事件</a:t>
            </a: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C00000"/>
                </a:solidFill>
              </a:rPr>
              <a:t>1.5 </a:t>
            </a:r>
            <a:r>
              <a:rPr lang="zh-CN" altLang="en-US">
                <a:solidFill>
                  <a:srgbClr val="C00000"/>
                </a:solidFill>
              </a:rPr>
              <a:t>事件委托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202265" y="4719200"/>
            <a:ext cx="3589867" cy="168486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mtClean="0"/>
              <a:t>ul</a:t>
            </a:r>
            <a:r>
              <a:rPr lang="zh-CN" altLang="en-US" dirty="0" smtClean="0"/>
              <a:t>父元素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362811" y="5145133"/>
            <a:ext cx="2616199" cy="83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l</a:t>
            </a:r>
            <a:r>
              <a:rPr lang="en-US" altLang="zh-CN" dirty="0" smtClean="0"/>
              <a:t>i </a:t>
            </a:r>
            <a:r>
              <a:rPr lang="zh-CN" altLang="en-US" dirty="0" smtClean="0"/>
              <a:t>子元素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09010" y="5407744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点击事件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3207" y="4321568"/>
            <a:ext cx="38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ul.addEventListener</a:t>
            </a:r>
            <a:r>
              <a:rPr lang="en-US" altLang="zh-CN" dirty="0"/>
              <a:t>('click', function(){})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92132" y="4337953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执行父级点击事件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89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0.00274 -0.0988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6" grpId="1"/>
      <p:bldP spid="6" grpId="2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432316" y="1591734"/>
            <a:ext cx="7691951" cy="3301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mtClean="0"/>
              <a:t>什么是事件委托？</a:t>
            </a:r>
            <a:endParaRPr lang="en-US" altLang="zh-CN" smtClean="0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常用技巧，也称为事件委派、事件</a:t>
            </a: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代理</a:t>
            </a:r>
            <a:endParaRPr lang="en-US" altLang="zh-CN" sz="1600" b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原本需要注册在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子元素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的事件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委托给父元素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，让父元素担当事件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监听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的职务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mtClean="0"/>
              <a:t>事件</a:t>
            </a:r>
            <a:r>
              <a:rPr lang="zh-CN" altLang="en-US" dirty="0" smtClean="0"/>
              <a:t>委托的好处是什么？</a:t>
            </a:r>
            <a:endParaRPr lang="en-US" altLang="zh-CN" dirty="0" smtClean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减少注册次数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，提高了程序性能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/>
              <a:t>事件</a:t>
            </a:r>
            <a:r>
              <a:rPr lang="zh-CN" altLang="en-US" dirty="0"/>
              <a:t>委托</a:t>
            </a:r>
            <a:r>
              <a:rPr lang="zh-CN" altLang="en-US" dirty="0" smtClean="0"/>
              <a:t>是委托给了谁？父元素还是子元素？</a:t>
            </a:r>
            <a:endParaRPr lang="en-US" altLang="zh-CN" dirty="0" smtClean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</a:t>
            </a: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600" b="0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2" y="5168990"/>
            <a:ext cx="5203190" cy="1214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647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sz="18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利用事件委托方式如何得到当前点击的元素呢？</a:t>
            </a:r>
            <a:endParaRPr lang="en-US" altLang="zh-CN" sz="180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实现：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事件对象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target. </a:t>
            </a:r>
            <a:r>
              <a:rPr lang="en-US" altLang="zh-CN" sz="18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tagName</a:t>
            </a:r>
            <a:r>
              <a:rPr lang="en-US" altLang="zh-CN"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可以获得真正触发事件的元素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C00000"/>
                </a:solidFill>
              </a:rPr>
              <a:t>1.5 </a:t>
            </a:r>
            <a:r>
              <a:rPr lang="zh-CN" altLang="en-US">
                <a:solidFill>
                  <a:srgbClr val="C00000"/>
                </a:solidFill>
              </a:rPr>
              <a:t>事件委托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75" y="2858856"/>
            <a:ext cx="5304913" cy="2136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50" y="1230698"/>
            <a:ext cx="2828925" cy="1628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036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185850" y="1600200"/>
            <a:ext cx="5760000" cy="3301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mtClean="0"/>
              <a:t>如何利用事件委托方式找到真正</a:t>
            </a:r>
            <a:r>
              <a:rPr lang="zh-CN" altLang="en-US" dirty="0" smtClean="0"/>
              <a:t>触发的元素？</a:t>
            </a:r>
            <a:endParaRPr lang="en-US" altLang="zh-CN" dirty="0" smtClean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事件对象</a:t>
            </a:r>
            <a:r>
              <a:rPr lang="en-US" altLang="zh-CN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b="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target.tagName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067" y="4664141"/>
            <a:ext cx="4733533" cy="1906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87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tab</a:t>
            </a:r>
            <a:r>
              <a:rPr lang="zh-CN" altLang="en-US" dirty="0"/>
              <a:t>栏切换改造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：优化程序，将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切换案例改为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事件委托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写法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0" y="2383008"/>
            <a:ext cx="4829642" cy="295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127000" y="1112096"/>
          <a:ext cx="11921066" cy="5203825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654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效果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addEventListener(‘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事件类型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，回调函数，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true/false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捕获还是冒泡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事件委托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对象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.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target. </a:t>
                      </a:r>
                      <a:r>
                        <a:rPr lang="en-US" altLang="zh-CN" sz="1400" kern="1200" dirty="0" err="1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tagName</a:t>
                      </a:r>
                      <a:endParaRPr lang="en-US" altLang="zh-CN" sz="1400" kern="1200" smtClean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得到目标元素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05">
                <a:tc rowSpan="4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其他事件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load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全部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资源加载完毕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9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DOMContentLoaded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文档加载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2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row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尺寸与位置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scrollLeft 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scrollTop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被卷去的头部和左侧（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可读写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offsetLeft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元素位置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距离定位父级左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clientWidth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clientHeight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3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tab</a:t>
            </a:r>
            <a:r>
              <a:rPr lang="zh-CN" altLang="en-US" dirty="0"/>
              <a:t>栏切换改造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：优化程序，将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切换案例改为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事件委托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写法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/>
              <a:t>思路：</a:t>
            </a:r>
            <a:endParaRPr lang="en-US" altLang="zh-CN" smtClean="0"/>
          </a:p>
          <a:p>
            <a:r>
              <a:rPr lang="en-US" altLang="zh-CN" smtClean="0"/>
              <a:t>1. tab</a:t>
            </a:r>
            <a:r>
              <a:rPr lang="zh-CN" altLang="en-US" smtClean="0"/>
              <a:t>栏顶部高亮效果：</a:t>
            </a:r>
            <a:endParaRPr lang="en-US" altLang="zh-CN" dirty="0" smtClean="0"/>
          </a:p>
          <a:p>
            <a:r>
              <a:rPr lang="zh-CN" altLang="en-US" dirty="0" smtClean="0"/>
              <a:t>①：给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</a:t>
            </a:r>
            <a:r>
              <a:rPr lang="zh-CN" altLang="en-US" smtClean="0">
                <a:solidFill>
                  <a:srgbClr val="C00000"/>
                </a:solidFill>
              </a:rPr>
              <a:t>父级注册</a:t>
            </a:r>
            <a:r>
              <a:rPr lang="zh-CN" altLang="en-US" smtClean="0"/>
              <a:t>鼠标经过事件</a:t>
            </a:r>
            <a:r>
              <a:rPr lang="zh-CN" altLang="en-US" dirty="0" smtClean="0"/>
              <a:t>，采取</a:t>
            </a:r>
            <a:r>
              <a:rPr lang="zh-CN" altLang="en-US" dirty="0" smtClean="0">
                <a:solidFill>
                  <a:srgbClr val="C00000"/>
                </a:solidFill>
              </a:rPr>
              <a:t>事件</a:t>
            </a:r>
            <a:r>
              <a:rPr lang="zh-CN" altLang="en-US" smtClean="0">
                <a:solidFill>
                  <a:srgbClr val="C00000"/>
                </a:solidFill>
              </a:rPr>
              <a:t>委托</a:t>
            </a:r>
            <a:r>
              <a:rPr lang="zh-CN" altLang="en-US" smtClean="0"/>
              <a:t>方式</a:t>
            </a:r>
            <a:endParaRPr lang="en-US" altLang="zh-CN" dirty="0" smtClean="0"/>
          </a:p>
          <a:p>
            <a:r>
              <a:rPr lang="zh-CN" altLang="en-US" smtClean="0"/>
              <a:t>②：注意</a:t>
            </a:r>
            <a:r>
              <a:rPr lang="en-US" altLang="zh-CN" smtClean="0"/>
              <a:t>mouseenter</a:t>
            </a:r>
            <a:r>
              <a:rPr lang="zh-CN" altLang="en-US" smtClean="0"/>
              <a:t>没有冒泡，所以此处使用</a:t>
            </a:r>
            <a:r>
              <a:rPr lang="en-US" altLang="zh-CN" smtClean="0">
                <a:solidFill>
                  <a:srgbClr val="C00000"/>
                </a:solidFill>
              </a:rPr>
              <a:t>mouseover</a:t>
            </a:r>
            <a:r>
              <a:rPr lang="zh-CN" altLang="en-US" smtClean="0"/>
              <a:t> </a:t>
            </a:r>
            <a:endParaRPr lang="en-US" altLang="zh-CN" smtClean="0"/>
          </a:p>
          <a:p>
            <a:r>
              <a:rPr lang="zh-CN" altLang="en-US"/>
              <a:t>③：</a:t>
            </a:r>
            <a:r>
              <a:rPr lang="zh-CN" altLang="en-US" smtClean="0"/>
              <a:t>如果鼠标经过的是 </a:t>
            </a:r>
            <a:r>
              <a:rPr lang="en-US" altLang="zh-CN" smtClean="0">
                <a:solidFill>
                  <a:srgbClr val="C00000"/>
                </a:solidFill>
              </a:rPr>
              <a:t>A</a:t>
            </a:r>
            <a:r>
              <a:rPr lang="en-US" altLang="zh-CN" smtClean="0"/>
              <a:t> 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则进行排他思想，删除添加类</a:t>
            </a:r>
            <a:endParaRPr lang="en-US" altLang="zh-CN" dirty="0" smtClean="0"/>
          </a:p>
          <a:p>
            <a:r>
              <a:rPr lang="zh-CN" altLang="en-US" smtClean="0"/>
              <a:t>④：注意</a:t>
            </a:r>
            <a:r>
              <a:rPr lang="zh-CN" altLang="en-US" dirty="0" smtClean="0"/>
              <a:t>判断的方式 利用 </a:t>
            </a:r>
            <a:r>
              <a:rPr lang="en-US" altLang="zh-CN" err="1" smtClean="0">
                <a:solidFill>
                  <a:srgbClr val="C00000"/>
                </a:solidFill>
              </a:rPr>
              <a:t>e.target.tagName</a:t>
            </a:r>
            <a:r>
              <a:rPr lang="en-US" altLang="zh-CN" smtClean="0"/>
              <a:t> 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66" y="799742"/>
            <a:ext cx="4538133" cy="27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tab</a:t>
            </a:r>
            <a:r>
              <a:rPr lang="zh-CN" altLang="en-US" dirty="0"/>
              <a:t>栏切换改造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：优化程序，将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切换案例改为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事件委托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写法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/>
              <a:t>思路：</a:t>
            </a:r>
            <a:endParaRPr lang="en-US" altLang="zh-CN" smtClean="0"/>
          </a:p>
          <a:p>
            <a:r>
              <a:rPr lang="en-US" altLang="zh-CN" smtClean="0"/>
              <a:t>2. tab</a:t>
            </a:r>
            <a:r>
              <a:rPr lang="zh-CN" altLang="en-US" smtClean="0"/>
              <a:t>栏底部跟随显示效果：</a:t>
            </a:r>
            <a:endParaRPr lang="en-US" altLang="zh-CN" dirty="0" smtClean="0"/>
          </a:p>
          <a:p>
            <a:r>
              <a:rPr lang="zh-CN" altLang="en-US"/>
              <a:t>⑤ ： </a:t>
            </a:r>
            <a:r>
              <a:rPr lang="zh-CN" altLang="en-US" dirty="0" smtClean="0"/>
              <a:t>因为没有</a:t>
            </a:r>
            <a:r>
              <a:rPr lang="zh-CN" altLang="en-US" dirty="0" smtClean="0">
                <a:solidFill>
                  <a:srgbClr val="C00000"/>
                </a:solidFill>
              </a:rPr>
              <a:t>索引号</a:t>
            </a:r>
            <a:r>
              <a:rPr lang="zh-CN" altLang="en-US" dirty="0" smtClean="0"/>
              <a:t>了，所以这里我们可以</a:t>
            </a:r>
            <a:r>
              <a:rPr lang="zh-CN" altLang="en-US" dirty="0" smtClean="0">
                <a:solidFill>
                  <a:srgbClr val="C00000"/>
                </a:solidFill>
              </a:rPr>
              <a:t>自定义属性</a:t>
            </a:r>
            <a:r>
              <a:rPr lang="zh-CN" altLang="en-US" dirty="0" smtClean="0"/>
              <a:t>，给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个链接添加序号</a:t>
            </a:r>
            <a:endParaRPr lang="en-US" altLang="zh-CN" dirty="0" smtClean="0"/>
          </a:p>
          <a:p>
            <a:r>
              <a:rPr lang="zh-CN" altLang="en-US" smtClean="0"/>
              <a:t>⑥： </a:t>
            </a:r>
            <a:r>
              <a:rPr lang="zh-CN" altLang="en-US" dirty="0" smtClean="0"/>
              <a:t>下面大盒子获取索引号的方式  </a:t>
            </a:r>
            <a:r>
              <a:rPr lang="en-US" altLang="zh-CN" dirty="0" smtClean="0">
                <a:solidFill>
                  <a:srgbClr val="C00000"/>
                </a:solidFill>
              </a:rPr>
              <a:t>e.target.dataset.id</a:t>
            </a:r>
            <a:r>
              <a:rPr lang="en-US" altLang="zh-CN" dirty="0" smtClean="0"/>
              <a:t> </a:t>
            </a:r>
            <a:r>
              <a:rPr lang="zh-CN" altLang="en-US" dirty="0" smtClean="0"/>
              <a:t>号， 然后进行排他思想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0" y="3942000"/>
            <a:ext cx="4538133" cy="27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5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阻止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元素发生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行为</a:t>
            </a:r>
            <a:endParaRPr lang="en-US" altLang="zh-CN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atinLnBrk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当点击提交按钮时阻止对表单的提交</a:t>
            </a:r>
          </a:p>
          <a:p>
            <a:pPr latinLnBrk="1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阻止链接的跳转等等</a:t>
            </a: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atinLnBrk="1"/>
            <a:r>
              <a:rPr lang="zh-CN" altLang="en-US" b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C00000"/>
                </a:solidFill>
              </a:rPr>
              <a:t>阻止默认行为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4B5439-C037-5945-863E-78CF680F521E}"/>
              </a:ext>
            </a:extLst>
          </p:cNvPr>
          <p:cNvSpPr/>
          <p:nvPr/>
        </p:nvSpPr>
        <p:spPr>
          <a:xfrm>
            <a:off x="925334" y="3865302"/>
            <a:ext cx="4933599" cy="58816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E5C07B"/>
                </a:solidFill>
                <a:latin typeface="Consolas" panose="020B0609020204030204" pitchFamily="49" charset="0"/>
              </a:rPr>
              <a:t>事件对象</a:t>
            </a:r>
            <a:r>
              <a:rPr lang="en-US" altLang="zh-CN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US" altLang="zh-CN">
                <a:solidFill>
                  <a:srgbClr val="61AFEF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zh-CN">
                <a:solidFill>
                  <a:srgbClr val="ABB2BF"/>
                </a:solidFill>
                <a:latin typeface="Consolas" panose="020B0609020204030204" pitchFamily="49" charset="0"/>
              </a:rPr>
              <a:t>()</a:t>
            </a:r>
            <a:endParaRPr lang="en-US" altLang="zh-CN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30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事件流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移除事件监听</a:t>
            </a:r>
            <a:endParaRPr lang="en-US" altLang="zh-CN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其他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元素尺寸与位置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2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98440" y="2669011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移</a:t>
            </a:r>
            <a:r>
              <a:rPr lang="zh-CN" altLang="en-US" smtClean="0"/>
              <a:t>除事件监听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mtClean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9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</a:t>
            </a:r>
            <a:r>
              <a:rPr lang="en-US" altLang="zh-CN" b="0" smtClean="0"/>
              <a:t> </a:t>
            </a:r>
            <a:r>
              <a:rPr lang="zh-CN" altLang="en-US"/>
              <a:t>移</a:t>
            </a:r>
            <a:r>
              <a:rPr lang="zh-CN" altLang="en-US" smtClean="0"/>
              <a:t>除事件监听（了解）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事件处理函数，</a:t>
            </a:r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也称为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解绑事件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6D3209-FA02-4A85-84B3-0EAE31862B7D}"/>
              </a:ext>
            </a:extLst>
          </p:cNvPr>
          <p:cNvGrpSpPr/>
          <p:nvPr/>
        </p:nvGrpSpPr>
        <p:grpSpPr>
          <a:xfrm>
            <a:off x="1228729" y="2531523"/>
            <a:ext cx="9497475" cy="3873951"/>
            <a:chOff x="1486101" y="2414778"/>
            <a:chExt cx="9497475" cy="3873951"/>
          </a:xfrm>
        </p:grpSpPr>
        <p:sp>
          <p:nvSpPr>
            <p:cNvPr id="6" name="矩形: 圆角 4">
              <a:extLst>
                <a:ext uri="{FF2B5EF4-FFF2-40B4-BE49-F238E27FC236}">
                  <a16:creationId xmlns:a16="http://schemas.microsoft.com/office/drawing/2014/main" id="{69C05725-4605-476F-AB07-677F5EBD8EF2}"/>
                </a:ext>
              </a:extLst>
            </p:cNvPr>
            <p:cNvSpPr/>
            <p:nvPr/>
          </p:nvSpPr>
          <p:spPr bwMode="auto">
            <a:xfrm>
              <a:off x="6587320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59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角 5">
              <a:extLst>
                <a:ext uri="{FF2B5EF4-FFF2-40B4-BE49-F238E27FC236}">
                  <a16:creationId xmlns:a16="http://schemas.microsoft.com/office/drawing/2014/main" id="{DB414485-3BD2-4E16-9EC5-CB340A8E0F54}"/>
                </a:ext>
              </a:extLst>
            </p:cNvPr>
            <p:cNvSpPr/>
            <p:nvPr/>
          </p:nvSpPr>
          <p:spPr bwMode="auto">
            <a:xfrm>
              <a:off x="1486101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矩形: 圆角 6">
              <a:extLst>
                <a:ext uri="{FF2B5EF4-FFF2-40B4-BE49-F238E27FC236}">
                  <a16:creationId xmlns:a16="http://schemas.microsoft.com/office/drawing/2014/main" id="{5A0E51FB-D9B0-496F-A65B-446D34DFD0C3}"/>
                </a:ext>
              </a:extLst>
            </p:cNvPr>
            <p:cNvSpPr/>
            <p:nvPr/>
          </p:nvSpPr>
          <p:spPr bwMode="auto">
            <a:xfrm>
              <a:off x="2450866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矩形: 圆角 7">
              <a:extLst>
                <a:ext uri="{FF2B5EF4-FFF2-40B4-BE49-F238E27FC236}">
                  <a16:creationId xmlns:a16="http://schemas.microsoft.com/office/drawing/2014/main" id="{7968F026-2C2A-4B4F-B65C-2E3E7BB979C6}"/>
                </a:ext>
              </a:extLst>
            </p:cNvPr>
            <p:cNvSpPr/>
            <p:nvPr/>
          </p:nvSpPr>
          <p:spPr bwMode="auto">
            <a:xfrm>
              <a:off x="7648338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菱形 9">
              <a:extLst>
                <a:ext uri="{FF2B5EF4-FFF2-40B4-BE49-F238E27FC236}">
                  <a16:creationId xmlns:a16="http://schemas.microsoft.com/office/drawing/2014/main" id="{9CC4C7B0-7C47-4021-849E-A90622E89939}"/>
                </a:ext>
              </a:extLst>
            </p:cNvPr>
            <p:cNvSpPr/>
            <p:nvPr/>
          </p:nvSpPr>
          <p:spPr bwMode="auto">
            <a:xfrm>
              <a:off x="5750910" y="3708645"/>
              <a:ext cx="952739" cy="1029997"/>
            </a:xfrm>
            <a:prstGeom prst="diamond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8E3CDD4B-4886-44D6-B5BE-BEBCB05248F8}"/>
              </a:ext>
            </a:extLst>
          </p:cNvPr>
          <p:cNvSpPr txBox="1">
            <a:spLocks/>
          </p:cNvSpPr>
          <p:nvPr/>
        </p:nvSpPr>
        <p:spPr>
          <a:xfrm>
            <a:off x="2284425" y="2587627"/>
            <a:ext cx="227954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移</a:t>
            </a:r>
            <a:r>
              <a:rPr lang="zh-CN" altLang="en-US" smtClean="0"/>
              <a:t>除</a:t>
            </a:r>
            <a:r>
              <a:rPr lang="en-US" altLang="zh-CN" smtClean="0"/>
              <a:t>L2</a:t>
            </a:r>
            <a:r>
              <a:rPr lang="zh-CN" altLang="en-US" smtClean="0"/>
              <a:t>事件监听</a:t>
            </a:r>
            <a:endParaRPr lang="zh-CN" altLang="en-US" dirty="0"/>
          </a:p>
        </p:txBody>
      </p:sp>
      <p:sp>
        <p:nvSpPr>
          <p:cNvPr id="14" name="文本占位符 9">
            <a:extLst>
              <a:ext uri="{FF2B5EF4-FFF2-40B4-BE49-F238E27FC236}">
                <a16:creationId xmlns:a16="http://schemas.microsoft.com/office/drawing/2014/main" id="{363DF180-F9FB-45B2-B20C-CFD95949FF23}"/>
              </a:ext>
            </a:extLst>
          </p:cNvPr>
          <p:cNvSpPr txBox="1">
            <a:spLocks/>
          </p:cNvSpPr>
          <p:nvPr/>
        </p:nvSpPr>
        <p:spPr>
          <a:xfrm>
            <a:off x="7483747" y="2584450"/>
            <a:ext cx="227769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移</a:t>
            </a:r>
            <a:r>
              <a:rPr lang="zh-CN" altLang="en-US" smtClean="0"/>
              <a:t>除</a:t>
            </a:r>
            <a:r>
              <a:rPr lang="en-US" altLang="zh-CN" smtClean="0"/>
              <a:t>L0</a:t>
            </a:r>
            <a:r>
              <a:rPr lang="zh-CN" altLang="en-US" smtClean="0"/>
              <a:t>事件监听</a:t>
            </a:r>
            <a:endParaRPr lang="zh-CN" altLang="en-US" dirty="0"/>
          </a:p>
        </p:txBody>
      </p:sp>
      <p:sp>
        <p:nvSpPr>
          <p:cNvPr id="15" name="文本占位符 11">
            <a:extLst>
              <a:ext uri="{FF2B5EF4-FFF2-40B4-BE49-F238E27FC236}">
                <a16:creationId xmlns:a16="http://schemas.microsoft.com/office/drawing/2014/main" id="{7291D367-AF2B-4B71-BD9D-D07A3752B305}"/>
              </a:ext>
            </a:extLst>
          </p:cNvPr>
          <p:cNvSpPr txBox="1">
            <a:spLocks/>
          </p:cNvSpPr>
          <p:nvPr/>
        </p:nvSpPr>
        <p:spPr>
          <a:xfrm>
            <a:off x="1593308" y="3346999"/>
            <a:ext cx="3750745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addEventListener</a:t>
            </a:r>
            <a:r>
              <a:rPr lang="zh-CN" altLang="en-US" smtClean="0"/>
              <a:t>方式注册，</a:t>
            </a:r>
            <a:r>
              <a:rPr lang="zh-CN" altLang="en-US"/>
              <a:t>必须使用：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olidFill>
                  <a:srgbClr val="C00000"/>
                </a:solidFill>
              </a:rPr>
              <a:t>removeEventListener</a:t>
            </a:r>
            <a:r>
              <a:rPr lang="en-US" altLang="zh-CN"/>
              <a:t>(</a:t>
            </a:r>
            <a:r>
              <a:rPr lang="zh-CN" altLang="en-US"/>
              <a:t>事件类型</a:t>
            </a:r>
            <a:r>
              <a:rPr lang="en-US" altLang="zh-CN"/>
              <a:t>, </a:t>
            </a:r>
            <a:r>
              <a:rPr lang="zh-CN" altLang="en-US"/>
              <a:t>事件处理函数</a:t>
            </a:r>
            <a:r>
              <a:rPr lang="en-US" altLang="zh-CN"/>
              <a:t>,  </a:t>
            </a:r>
            <a:r>
              <a:rPr lang="en-US" altLang="zh-CN" smtClean="0"/>
              <a:t>[</a:t>
            </a:r>
            <a:r>
              <a:rPr lang="zh-CN" altLang="en-US" smtClean="0"/>
              <a:t>捕获</a:t>
            </a:r>
            <a:r>
              <a:rPr lang="zh-CN" altLang="en-US"/>
              <a:t>或者冒泡阶段</a:t>
            </a:r>
            <a:r>
              <a:rPr lang="en-US" altLang="zh-CN"/>
              <a:t>])</a:t>
            </a:r>
          </a:p>
          <a:p>
            <a:pPr marL="0" indent="0">
              <a:buNone/>
            </a:pPr>
            <a:r>
              <a:rPr lang="zh-CN" altLang="en-US" smtClean="0"/>
              <a:t>注意：匿名函数无法解绑</a:t>
            </a:r>
            <a:endParaRPr lang="en-US" altLang="zh-CN" dirty="0"/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392AEA14-3E75-4825-B81E-3D2D6B5E7FFC}"/>
              </a:ext>
            </a:extLst>
          </p:cNvPr>
          <p:cNvSpPr txBox="1">
            <a:spLocks/>
          </p:cNvSpPr>
          <p:nvPr/>
        </p:nvSpPr>
        <p:spPr>
          <a:xfrm>
            <a:off x="6747221" y="3346998"/>
            <a:ext cx="3750745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on</a:t>
            </a:r>
            <a:r>
              <a:rPr lang="zh-CN" altLang="en-US"/>
              <a:t>事件方式，直接使用</a:t>
            </a:r>
            <a:r>
              <a:rPr lang="en-US" altLang="zh-CN"/>
              <a:t>null</a:t>
            </a:r>
            <a:r>
              <a:rPr lang="zh-CN" altLang="en-US"/>
              <a:t>覆盖偶就可以实现事件的解</a:t>
            </a:r>
            <a:r>
              <a:rPr lang="zh-CN" altLang="en-US" smtClean="0"/>
              <a:t>绑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70" y="4855387"/>
            <a:ext cx="3021271" cy="1400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067" y="4838642"/>
            <a:ext cx="2960653" cy="1399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两种注册事件的区别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传统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注册（</a:t>
            </a:r>
            <a:r>
              <a:rPr lang="en-US" altLang="zh-CN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L0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一个对象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后面注册的事件会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覆盖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前面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同名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覆盖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偶就可以实现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解绑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只有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冒泡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阶段，没有捕获阶段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事件监听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注册（</a:t>
            </a:r>
            <a:r>
              <a:rPr lang="en-US" altLang="zh-CN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L2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addEventListener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事件类型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事件处理函数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是否使用捕获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注册的事件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不会覆盖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前面注册的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同名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必须使用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removeEventListener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事件类型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事件处理函数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获取捕获或者冒泡阶段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事件解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绑</a:t>
            </a: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通过第三个参数去确定是在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冒泡或者捕获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阶段执行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匿名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函数无法被解绑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事件流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移除事件监听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其他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元素尺寸与位置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其他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事件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页面加载事件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页面滚动</a:t>
            </a:r>
            <a:r>
              <a:rPr lang="zh-CN" altLang="en-US" dirty="0" smtClean="0"/>
              <a:t>事件</a:t>
            </a:r>
            <a:endParaRPr lang="en-US" altLang="zh-CN" dirty="0" smtClean="0"/>
          </a:p>
          <a:p>
            <a:r>
              <a:rPr lang="zh-CN" altLang="en-US" dirty="0"/>
              <a:t>页面尺寸事件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6" name="文本占位符 2"/>
          <p:cNvSpPr txBox="1"/>
          <p:nvPr/>
        </p:nvSpPr>
        <p:spPr>
          <a:xfrm>
            <a:off x="3771688" y="4964596"/>
            <a:ext cx="578663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 smtClean="0"/>
              <a:t>目标：掌握新的事件，做更强交互</a:t>
            </a:r>
            <a:endParaRPr lang="zh-CN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页面加载</a:t>
            </a:r>
            <a:r>
              <a:rPr lang="zh-CN" altLang="en-US" dirty="0"/>
              <a:t>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02126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加载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外部资源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（如图片、外联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等）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加载完毕时触发的事件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为什么要学？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有些时候需要等页面资源全部处理完了做一些事情</a:t>
            </a: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老代码喜欢把 </a:t>
            </a:r>
            <a:r>
              <a:rPr lang="en-US" altLang="zh-CN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script 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写在 </a:t>
            </a:r>
            <a:r>
              <a:rPr lang="en-US" altLang="zh-CN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head 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中，这时候直接找 </a:t>
            </a:r>
            <a:r>
              <a:rPr lang="en-US" altLang="zh-CN" sz="1400" b="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en-US" altLang="zh-CN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元素找不到</a:t>
            </a: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事件名：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load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监听页面所有资源加载完毕：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 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 </a:t>
            </a:r>
            <a:r>
              <a:rPr lang="en-US" altLang="zh-CN" sz="14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load</a:t>
            </a:r>
            <a:r>
              <a:rPr lang="en-US" altLang="zh-CN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：不光可以监听整个页面资源加载完毕，也可以针对某个资源绑定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load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-454025"/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21" y="4517194"/>
            <a:ext cx="6082895" cy="1280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1087756"/>
            <a:ext cx="6298881" cy="3475778"/>
          </a:xfrm>
        </p:spPr>
        <p:txBody>
          <a:bodyPr/>
          <a:lstStyle/>
          <a:p>
            <a:r>
              <a:rPr lang="zh-CN" altLang="en-US" dirty="0"/>
              <a:t>学习事件流，事件委托，其他事件等</a:t>
            </a:r>
            <a:r>
              <a:rPr lang="zh-CN" altLang="en-US" dirty="0" smtClean="0"/>
              <a:t>知识</a:t>
            </a:r>
            <a:endParaRPr lang="en-US" altLang="zh-CN" dirty="0" smtClean="0"/>
          </a:p>
          <a:p>
            <a:r>
              <a:rPr lang="zh-CN" altLang="en-US" dirty="0" smtClean="0"/>
              <a:t>优化</a:t>
            </a:r>
            <a:r>
              <a:rPr lang="zh-CN" altLang="en-US" dirty="0"/>
              <a:t>多个事件绑定和实现常见网页交互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页面加载事件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当</a:t>
            </a:r>
            <a:r>
              <a:rPr lang="zh-CN" altLang="en-US" dirty="0"/>
              <a:t>初始的</a:t>
            </a:r>
            <a:r>
              <a:rPr lang="zh-CN" altLang="en-US"/>
              <a:t> </a:t>
            </a:r>
            <a:r>
              <a:rPr lang="en-US" altLang="zh-CN" smtClean="0">
                <a:solidFill>
                  <a:srgbClr val="C00000"/>
                </a:solidFill>
              </a:rPr>
              <a:t>HTML</a:t>
            </a:r>
            <a:r>
              <a:rPr lang="zh-CN" altLang="en-US" smtClean="0">
                <a:solidFill>
                  <a:srgbClr val="C00000"/>
                </a:solidFill>
              </a:rPr>
              <a:t> 文档</a:t>
            </a:r>
            <a:r>
              <a:rPr lang="zh-CN" altLang="en-US" smtClean="0"/>
              <a:t>被</a:t>
            </a:r>
            <a:r>
              <a:rPr lang="zh-CN" altLang="en-US" dirty="0"/>
              <a:t>完全加载和解析</a:t>
            </a:r>
            <a:r>
              <a:rPr lang="zh-CN" altLang="en-US"/>
              <a:t>完成</a:t>
            </a:r>
            <a:r>
              <a:rPr lang="zh-CN" altLang="en-US" smtClean="0"/>
              <a:t>之后就触发，而</a:t>
            </a:r>
            <a:r>
              <a:rPr lang="zh-CN" altLang="en-US" dirty="0"/>
              <a:t>无需等待样式表、</a:t>
            </a:r>
            <a:r>
              <a:rPr lang="zh-CN" altLang="en-US" dirty="0" smtClean="0"/>
              <a:t>图像</a:t>
            </a:r>
            <a:r>
              <a:rPr lang="zh-CN" altLang="en-US" dirty="0"/>
              <a:t>等</a:t>
            </a:r>
            <a:r>
              <a:rPr lang="zh-CN" altLang="en-US" dirty="0" smtClean="0"/>
              <a:t>完全加载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事件名：</a:t>
            </a:r>
            <a:r>
              <a:rPr lang="en-US" altLang="zh-CN" dirty="0" err="1">
                <a:solidFill>
                  <a:srgbClr val="C00000"/>
                </a:solidFill>
              </a:rPr>
              <a:t>DOMContentLoaded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监听页面</a:t>
            </a:r>
            <a:r>
              <a:rPr lang="en-US" altLang="zh-CN" dirty="0" smtClean="0"/>
              <a:t>DOM</a:t>
            </a:r>
            <a:r>
              <a:rPr lang="zh-CN" altLang="en-US" dirty="0" smtClean="0"/>
              <a:t>加载完毕：</a:t>
            </a:r>
            <a:endParaRPr lang="en-US" altLang="zh-CN" dirty="0" smtClean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 </a:t>
            </a:r>
            <a:r>
              <a:rPr lang="en-US" altLang="zh-CN" sz="14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sz="14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 </a:t>
            </a:r>
            <a:r>
              <a:rPr lang="en-US" altLang="zh-CN" sz="14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DOMContentLoaded</a:t>
            </a:r>
            <a:r>
              <a:rPr lang="en-US" altLang="zh-CN" sz="14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sz="1400" b="0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-454025"/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79" y="3414912"/>
            <a:ext cx="7413844" cy="1063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809735" y="1679264"/>
            <a:ext cx="7200232" cy="3821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页面加载事件有哪两</a:t>
            </a:r>
            <a:r>
              <a:rPr lang="zh-CN" altLang="en-US" sz="1600" smtClean="0"/>
              <a:t>个？</a:t>
            </a:r>
            <a:r>
              <a:rPr lang="zh-CN" altLang="en-US" sz="1600"/>
              <a:t>有</a:t>
            </a:r>
            <a:r>
              <a:rPr lang="zh-CN" altLang="en-US" sz="1600" smtClean="0"/>
              <a:t>什么区别？</a:t>
            </a:r>
            <a:endParaRPr lang="en-US" altLang="zh-CN" sz="1600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load 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14145" lvl="2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5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监听整个页面资源给 </a:t>
            </a:r>
            <a:r>
              <a:rPr lang="en-US" altLang="zh-CN" sz="1665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 </a:t>
            </a:r>
            <a:r>
              <a:rPr lang="zh-CN" altLang="en-US" sz="1665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</a:t>
            </a:r>
            <a:endParaRPr lang="en-US" altLang="zh-CN" sz="1665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DOMContentLoaded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14145" lvl="2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5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65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65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sz="1665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</a:t>
            </a:r>
            <a:endParaRPr lang="en-US" altLang="zh-CN" sz="1665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14145" lvl="2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5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无需</a:t>
            </a:r>
            <a:r>
              <a:rPr lang="zh-CN" altLang="en-US" sz="1665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等待样式表、图像等完全加载</a:t>
            </a:r>
            <a:endParaRPr lang="en-US" altLang="zh-CN" sz="1665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36575" lvl="1">
              <a:lnSpc>
                <a:spcPct val="150000"/>
              </a:lnSpc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其他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事件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页面加载事件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元素滚动</a:t>
            </a:r>
            <a:r>
              <a:rPr lang="zh-CN" altLang="en-US" dirty="0" smtClean="0">
                <a:solidFill>
                  <a:srgbClr val="C00000"/>
                </a:solidFill>
              </a:rPr>
              <a:t>事件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页面尺寸事件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6" name="文本占位符 2"/>
          <p:cNvSpPr txBox="1"/>
          <p:nvPr/>
        </p:nvSpPr>
        <p:spPr>
          <a:xfrm>
            <a:off x="3771688" y="4964596"/>
            <a:ext cx="578663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 smtClean="0"/>
              <a:t>目标：掌握新的事件，做更强交互</a:t>
            </a:r>
            <a:endParaRPr lang="zh-CN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页面滚动事件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dirty="0">
                <a:solidFill>
                  <a:srgbClr val="C00000"/>
                </a:solidFill>
              </a:rPr>
              <a:t>滚动条</a:t>
            </a:r>
            <a:r>
              <a:rPr lang="zh-CN" altLang="en-US" dirty="0"/>
              <a:t>在</a:t>
            </a:r>
            <a:r>
              <a:rPr lang="zh-CN" altLang="en-US" dirty="0">
                <a:solidFill>
                  <a:srgbClr val="C00000"/>
                </a:solidFill>
              </a:rPr>
              <a:t>滚动</a:t>
            </a:r>
            <a:r>
              <a:rPr lang="zh-CN" altLang="en-US" dirty="0"/>
              <a:t>的时候持续</a:t>
            </a:r>
            <a:r>
              <a:rPr lang="zh-CN" altLang="en-US" dirty="0">
                <a:solidFill>
                  <a:srgbClr val="C00000"/>
                </a:solidFill>
              </a:rPr>
              <a:t>触发</a:t>
            </a:r>
            <a:r>
              <a:rPr lang="zh-CN" altLang="en-US" dirty="0"/>
              <a:t>的</a:t>
            </a:r>
            <a:r>
              <a:rPr lang="zh-CN" altLang="en-US" dirty="0" smtClean="0"/>
              <a:t>事件</a:t>
            </a:r>
            <a:endParaRPr lang="en-US" altLang="zh-CN" dirty="0" smtClean="0"/>
          </a:p>
          <a:p>
            <a:pPr marL="285750" indent="-285750"/>
            <a:r>
              <a:rPr lang="zh-CN" altLang="en-US" dirty="0" smtClean="0"/>
              <a:t>为什么要学？</a:t>
            </a:r>
            <a:endParaRPr lang="en-US" altLang="zh-CN" dirty="0" smtClean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很多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网页需要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检测用户把页面滚动到某个区域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做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一些处理， 比如固定导航栏，比如返回顶部</a:t>
            </a:r>
            <a:endParaRPr lang="en-US" altLang="zh-CN" sz="14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事件名：</a:t>
            </a:r>
            <a:r>
              <a:rPr lang="en-US" altLang="zh-CN" dirty="0" smtClean="0">
                <a:solidFill>
                  <a:srgbClr val="C00000"/>
                </a:solidFill>
              </a:rPr>
              <a:t>scroll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监听整个页面滚动：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 </a:t>
            </a:r>
            <a:r>
              <a:rPr lang="zh-CN" altLang="en-US" sz="14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监听某个元素的内部滚动直接给某个元素加</a:t>
            </a:r>
            <a:r>
              <a:rPr lang="zh-CN" altLang="en-US" dirty="0"/>
              <a:t>即可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68" y="3866400"/>
            <a:ext cx="6091996" cy="1431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页面滚动事件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519423"/>
            <a:ext cx="10720800" cy="45504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mtClean="0"/>
              <a:t>开发</a:t>
            </a:r>
            <a:r>
              <a:rPr lang="zh-CN" altLang="en-US"/>
              <a:t>需求</a:t>
            </a:r>
            <a:r>
              <a:rPr lang="zh-CN" altLang="en-US" smtClean="0"/>
              <a:t>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我们想要页面滚动一段距离，比如</a:t>
            </a:r>
            <a:r>
              <a:rPr lang="en-US" altLang="zh-CN" dirty="0" smtClean="0"/>
              <a:t>100px</a:t>
            </a:r>
            <a:r>
              <a:rPr lang="zh-CN" altLang="en-US" dirty="0" smtClean="0"/>
              <a:t>，就让</a:t>
            </a:r>
            <a:r>
              <a:rPr lang="zh-CN" altLang="en-US" smtClean="0"/>
              <a:t>某些元素显示</a:t>
            </a:r>
            <a:r>
              <a:rPr lang="zh-CN" altLang="en-US" dirty="0" smtClean="0"/>
              <a:t>隐藏，那我们怎么知道，页面滚动了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</a:t>
            </a:r>
            <a:r>
              <a:rPr lang="zh-CN" altLang="en-US" smtClean="0"/>
              <a:t>呢？</a:t>
            </a:r>
            <a:endParaRPr lang="en-US" altLang="zh-CN" smtClean="0"/>
          </a:p>
          <a:p>
            <a:pPr marL="285750" indent="-285750"/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首先解决</a:t>
            </a:r>
            <a:r>
              <a:rPr lang="en-US" altLang="zh-CN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个问题：</a:t>
            </a:r>
            <a:endParaRPr lang="en-US" altLang="zh-CN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lnSpc>
                <a:spcPct val="150000"/>
              </a:lnSpc>
              <a:buNone/>
            </a:pPr>
            <a:r>
              <a:rPr lang="en-US" altLang="zh-CN" sz="160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sz="160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页面谁滚动？</a:t>
            </a:r>
            <a:endParaRPr lang="en-US" altLang="zh-CN" sz="160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lnSpc>
                <a:spcPct val="150000"/>
              </a:lnSpc>
              <a:buNone/>
            </a:pPr>
            <a:r>
              <a:rPr lang="en-US" altLang="zh-CN" sz="160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sz="160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如何知道滚动了多少距离？</a:t>
            </a:r>
            <a:endParaRPr lang="en-US" altLang="zh-CN" sz="160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页面滚动事件</a:t>
            </a:r>
            <a:endParaRPr lang="en-US" altLang="zh-CN" dirty="0"/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id="{4E80C605-FB4D-4CDE-9AFE-21821F41B158}"/>
              </a:ext>
            </a:extLst>
          </p:cNvPr>
          <p:cNvSpPr txBox="1"/>
          <p:nvPr/>
        </p:nvSpPr>
        <p:spPr>
          <a:xfrm>
            <a:off x="1135892" y="2169412"/>
            <a:ext cx="482464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滚动</a:t>
            </a:r>
            <a:endParaRPr lang="en-US" altLang="zh-CN" sz="160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document.documentElement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</a:t>
            </a:r>
            <a:r>
              <a:rPr lang="en-US" altLang="zh-CN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9">
            <a:extLst>
              <a:ext uri="{FF2B5EF4-FFF2-40B4-BE49-F238E27FC236}">
                <a16:creationId xmlns:a16="http://schemas.microsoft.com/office/drawing/2014/main" id="{D45CEC2B-3747-4189-B6CE-6E89AF4FA83E}"/>
              </a:ext>
            </a:extLst>
          </p:cNvPr>
          <p:cNvSpPr txBox="1"/>
          <p:nvPr/>
        </p:nvSpPr>
        <p:spPr>
          <a:xfrm>
            <a:off x="1135893" y="1676572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marL="285750" indent="-285750"/>
            <a:r>
              <a:rPr lang="zh-CN" altLang="en-US" b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页面谁滚动？</a:t>
            </a:r>
            <a:endParaRPr lang="en-US" altLang="zh-CN" b="1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4E80C605-FB4D-4CDE-9AFE-21821F41B158}"/>
              </a:ext>
            </a:extLst>
          </p:cNvPr>
          <p:cNvSpPr txBox="1"/>
          <p:nvPr/>
        </p:nvSpPr>
        <p:spPr>
          <a:xfrm>
            <a:off x="7150763" y="2169412"/>
            <a:ext cx="430817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scrollLeft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scrollTop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（属性）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95595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获取被卷去的</a:t>
            </a: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左侧和头部</a:t>
            </a:r>
            <a:endParaRPr lang="en-US" altLang="zh-CN" sz="14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95595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获取元素内容往左、往上滚出去看不到的距离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95595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这两个值是</a:t>
            </a: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可读写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D45CEC2B-3747-4189-B6CE-6E89AF4FA83E}"/>
              </a:ext>
            </a:extLst>
          </p:cNvPr>
          <p:cNvSpPr txBox="1"/>
          <p:nvPr/>
        </p:nvSpPr>
        <p:spPr>
          <a:xfrm>
            <a:off x="7150763" y="1676572"/>
            <a:ext cx="2682574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marL="285750" indent="-285750"/>
            <a:r>
              <a:rPr lang="zh-CN" altLang="en-US" b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如何知道滚动了多少距离</a:t>
            </a:r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0" name="直接连接符 42">
            <a:extLst>
              <a:ext uri="{FF2B5EF4-FFF2-40B4-BE49-F238E27FC236}">
                <a16:creationId xmlns:a16="http://schemas.microsoft.com/office/drawing/2014/main" id="{2BB7C7CC-A1D7-4394-AE24-A8DD2D3EEC95}"/>
              </a:ext>
            </a:extLst>
          </p:cNvPr>
          <p:cNvCxnSpPr/>
          <p:nvPr/>
        </p:nvCxnSpPr>
        <p:spPr>
          <a:xfrm flipH="1">
            <a:off x="5960534" y="1676572"/>
            <a:ext cx="1" cy="2573695"/>
          </a:xfrm>
          <a:prstGeom prst="line">
            <a:avLst/>
          </a:prstGeom>
          <a:ln w="28575" cap="rnd">
            <a:solidFill>
              <a:srgbClr val="C00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92" y="3153650"/>
            <a:ext cx="2233842" cy="12488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96" y="4743107"/>
            <a:ext cx="4862937" cy="1772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699" y="3769604"/>
            <a:ext cx="4114594" cy="274559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622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748514" y="1348739"/>
            <a:ext cx="7200232" cy="3821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 smtClean="0"/>
              <a:t>页面滚动是哪个元素滚动？如何得到这个元素？</a:t>
            </a:r>
            <a:endParaRPr lang="en-US" altLang="zh-CN" sz="1600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en-US" altLang="zh-CN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600" b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document.documentElement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/>
              <a:t>被卷去的头部或者左侧用哪个属性？是否可以读取和修改？</a:t>
            </a:r>
            <a:endParaRPr lang="en-US" altLang="zh-CN" sz="160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scrollTop / scrollLeft</a:t>
            </a: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读取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，也可以修改（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36575" lvl="1">
              <a:lnSpc>
                <a:spcPct val="150000"/>
              </a:lnSpc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30" y="4760041"/>
            <a:ext cx="4862937" cy="1772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页面滚动显示隐藏侧边栏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：当页面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滚动大于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等于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300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像素的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距离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时候，就显示侧边栏，否则隐藏侧边栏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330419"/>
            <a:ext cx="7136110" cy="4129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页面滚动显示隐藏侧边栏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：当页面滚动大于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300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像素的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距离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时候，就显示侧边栏，否则隐藏侧边栏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①：需要用到页面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滚动事件  </a:t>
            </a:r>
            <a:r>
              <a:rPr lang="en-US" altLang="zh-CN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scroll</a:t>
            </a:r>
            <a:endParaRPr lang="en-US" altLang="zh-CN" dirty="0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html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元素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卷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去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的头部 </a:t>
            </a:r>
            <a:r>
              <a:rPr lang="en-US" altLang="zh-CN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scrollTop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，如果大于等于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300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，就让侧边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栏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显示，</a:t>
            </a:r>
            <a:r>
              <a:rPr lang="zh-CN" altLang="en-US" smtClean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否则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隐藏</a:t>
            </a:r>
            <a:endParaRPr lang="en-US" altLang="zh-CN" dirty="0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③：显示和隐藏配合</a:t>
            </a:r>
            <a:r>
              <a:rPr lang="en-US" altLang="zh-CN" dirty="0" err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过渡，利用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opacity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加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渐变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效果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返回顶部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：点击返回按钮，页面会返回顶部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0" y="2699894"/>
            <a:ext cx="8280400" cy="3652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事件流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smtClean="0"/>
              <a:t>移除事件监听</a:t>
            </a:r>
            <a:endParaRPr lang="en-US" altLang="zh-CN" smtClean="0"/>
          </a:p>
          <a:p>
            <a:r>
              <a:rPr lang="zh-CN" altLang="en-US" smtClean="0"/>
              <a:t>其他</a:t>
            </a:r>
            <a:r>
              <a:rPr lang="zh-CN" altLang="en-US" dirty="0" smtClean="0"/>
              <a:t>事件</a:t>
            </a:r>
            <a:endParaRPr lang="en-US" altLang="zh-CN" dirty="0" smtClean="0"/>
          </a:p>
          <a:p>
            <a:r>
              <a:rPr lang="zh-CN" altLang="en-US" dirty="0"/>
              <a:t>元素尺寸与位置</a:t>
            </a:r>
            <a:endParaRPr lang="en-US" altLang="zh-CN" dirty="0" smtClean="0"/>
          </a:p>
          <a:p>
            <a:r>
              <a:rPr lang="zh-CN" altLang="en-US" dirty="0" smtClean="0"/>
              <a:t>综合案例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返回顶部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：点击返回按钮，页面会返回顶部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①：按钮注册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点击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事件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：利用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HTML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元素的 </a:t>
            </a:r>
            <a:r>
              <a:rPr lang="en-US" altLang="zh-CN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scrollTop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赋值为</a:t>
            </a:r>
            <a:r>
              <a:rPr lang="en-US" altLang="zh-CN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0 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可以让页面返回顶部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ea typeface="Alibaba PuHuiTi R" pitchFamily="18" charset="-122"/>
              </a:rPr>
              <a:t>③：小技巧：如果想要页面</a:t>
            </a:r>
            <a:r>
              <a:rPr lang="zh-CN" altLang="en-US" smtClean="0">
                <a:solidFill>
                  <a:srgbClr val="C00000"/>
                </a:solidFill>
                <a:ea typeface="Alibaba PuHuiTi R" pitchFamily="18" charset="-122"/>
              </a:rPr>
              <a:t>滑动效果</a:t>
            </a:r>
            <a:r>
              <a:rPr lang="zh-CN" altLang="en-US" smtClean="0">
                <a:ea typeface="Alibaba PuHuiTi R" pitchFamily="18" charset="-122"/>
              </a:rPr>
              <a:t>滚动到页面顶部可以使用</a:t>
            </a:r>
            <a:r>
              <a:rPr lang="en-US" altLang="zh-CN" smtClean="0">
                <a:solidFill>
                  <a:srgbClr val="C00000"/>
                </a:solidFill>
                <a:ea typeface="Alibaba PuHuiTi R" pitchFamily="18" charset="-122"/>
              </a:rPr>
              <a:t>css</a:t>
            </a:r>
            <a:r>
              <a:rPr lang="zh-CN" altLang="en-US">
                <a:ea typeface="Alibaba PuHuiTi R" pitchFamily="18" charset="-122"/>
              </a:rPr>
              <a:t>属性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48" y="3916600"/>
            <a:ext cx="3658420" cy="1701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其他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事件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页面加载事件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元素滚动</a:t>
            </a:r>
            <a:r>
              <a:rPr lang="zh-CN" altLang="en-US" dirty="0" smtClean="0">
                <a:solidFill>
                  <a:schemeClr val="tx1"/>
                </a:solidFill>
              </a:rPr>
              <a:t>事件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页面尺寸事件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6" name="文本占位符 2"/>
          <p:cNvSpPr txBox="1"/>
          <p:nvPr/>
        </p:nvSpPr>
        <p:spPr>
          <a:xfrm>
            <a:off x="3771688" y="4964596"/>
            <a:ext cx="578663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 smtClean="0"/>
              <a:t>目标：掌握新的事件，做更强交互</a:t>
            </a:r>
            <a:endParaRPr lang="zh-CN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会在窗口尺寸改变的时候触发事件：</a:t>
            </a:r>
            <a:endParaRPr lang="en-US" altLang="zh-CN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resize</a:t>
            </a: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36575" lvl="1" indent="0">
              <a:lnSpc>
                <a:spcPct val="150000"/>
              </a:lnSpc>
              <a:buNone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35" y="2674933"/>
            <a:ext cx="6874168" cy="1105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3.3 </a:t>
            </a:r>
            <a:r>
              <a:rPr lang="zh-CN" altLang="en-US" dirty="0" smtClean="0">
                <a:solidFill>
                  <a:srgbClr val="C00000"/>
                </a:solidFill>
              </a:rPr>
              <a:t>页面</a:t>
            </a:r>
            <a:r>
              <a:rPr lang="zh-CN" altLang="en-US" dirty="0">
                <a:solidFill>
                  <a:srgbClr val="C00000"/>
                </a:solidFill>
              </a:rPr>
              <a:t>尺寸</a:t>
            </a:r>
            <a:r>
              <a:rPr lang="zh-CN" altLang="en-US" dirty="0" smtClean="0">
                <a:solidFill>
                  <a:srgbClr val="C00000"/>
                </a:solidFill>
              </a:rPr>
              <a:t>事件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3.3 </a:t>
            </a:r>
            <a:r>
              <a:rPr lang="zh-CN" altLang="en-US" dirty="0">
                <a:solidFill>
                  <a:srgbClr val="C00000"/>
                </a:solidFill>
              </a:rPr>
              <a:t>页面尺寸</a:t>
            </a:r>
            <a:r>
              <a:rPr lang="zh-CN" altLang="en-US" dirty="0" smtClean="0">
                <a:solidFill>
                  <a:srgbClr val="C00000"/>
                </a:solidFill>
              </a:rPr>
              <a:t>事件</a:t>
            </a:r>
            <a:r>
              <a:rPr lang="en-US" altLang="zh-CN" dirty="0" smtClean="0">
                <a:solidFill>
                  <a:srgbClr val="C00000"/>
                </a:solidFill>
              </a:rPr>
              <a:t>-</a:t>
            </a:r>
            <a:r>
              <a:rPr lang="zh-CN" altLang="en-US" dirty="0" smtClean="0">
                <a:solidFill>
                  <a:srgbClr val="C00000"/>
                </a:solidFill>
              </a:rPr>
              <a:t>获取元素宽高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获取宽高：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获取元素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的可见部分宽高（</a:t>
            </a: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不包含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border</a:t>
            </a: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margin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滚动条等）</a:t>
            </a: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clientWidth</a:t>
            </a:r>
            <a:r>
              <a:rPr lang="zh-CN" altLang="en-US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b="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clientHeight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40277" y="2308583"/>
            <a:ext cx="3057013" cy="2441367"/>
            <a:chOff x="2034349" y="4230558"/>
            <a:chExt cx="3057013" cy="2441367"/>
          </a:xfrm>
        </p:grpSpPr>
        <p:sp>
          <p:nvSpPr>
            <p:cNvPr id="6" name="矩形 5"/>
            <p:cNvSpPr/>
            <p:nvPr/>
          </p:nvSpPr>
          <p:spPr>
            <a:xfrm>
              <a:off x="2049378" y="4422854"/>
              <a:ext cx="3041984" cy="22490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左右箭头 13"/>
            <p:cNvSpPr/>
            <p:nvPr/>
          </p:nvSpPr>
          <p:spPr>
            <a:xfrm>
              <a:off x="2216817" y="5931877"/>
              <a:ext cx="1683423" cy="315834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 smtClean="0"/>
                <a:t>clientWidth</a:t>
              </a:r>
              <a:endParaRPr lang="zh-CN" altLang="en-US" sz="1200" dirty="0"/>
            </a:p>
          </p:txBody>
        </p:sp>
        <p:sp>
          <p:nvSpPr>
            <p:cNvPr id="15" name="上下箭头 14"/>
            <p:cNvSpPr/>
            <p:nvPr/>
          </p:nvSpPr>
          <p:spPr>
            <a:xfrm>
              <a:off x="4054642" y="4470356"/>
              <a:ext cx="409073" cy="1290174"/>
            </a:xfrm>
            <a:prstGeom prst="upDownArrow">
              <a:avLst/>
            </a:prstGeom>
            <a:solidFill>
              <a:srgbClr val="FF0000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108000" bIns="108000" rtlCol="0" anchor="ctr">
              <a:noAutofit/>
            </a:bodyPr>
            <a:lstStyle/>
            <a:p>
              <a:pPr algn="ctr"/>
              <a:r>
                <a:rPr lang="en-US" altLang="zh-CN" sz="1200" dirty="0" err="1" smtClean="0"/>
                <a:t>clientHeight</a:t>
              </a:r>
              <a:endParaRPr lang="zh-CN" altLang="en-US" sz="12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876192" y="4230559"/>
              <a:ext cx="199511" cy="16960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 rot="-5400000">
              <a:off x="2919834" y="3502984"/>
              <a:ext cx="239796" cy="16949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 rot="-5400000">
              <a:off x="2953046" y="4979399"/>
              <a:ext cx="192923" cy="17014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192259" y="4452096"/>
              <a:ext cx="1695946" cy="204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198775" y="5547390"/>
              <a:ext cx="1688430" cy="213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199770" y="4620542"/>
              <a:ext cx="166441" cy="962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714745" y="4627187"/>
              <a:ext cx="172459" cy="95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034349" y="4230558"/>
              <a:ext cx="181468" cy="16960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 smtClean="0"/>
                <a:t>border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Rem</a:t>
            </a:r>
            <a:r>
              <a:rPr lang="zh-CN" altLang="en-US" dirty="0" smtClean="0"/>
              <a:t>基准值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需求：分析 </a:t>
            </a:r>
            <a:r>
              <a:rPr lang="en-US" altLang="zh-CN" dirty="0" smtClean="0"/>
              <a:t>flexible.js </a:t>
            </a:r>
            <a:r>
              <a:rPr lang="zh-CN" altLang="en-US" dirty="0" smtClean="0"/>
              <a:t>源码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650" y="2534411"/>
            <a:ext cx="6149428" cy="318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127000" y="1112096"/>
          <a:ext cx="11921066" cy="5203825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654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效果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addEventListener(‘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事件类型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，回调函数，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true/false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捕获还是冒泡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事件委托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对象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.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target. </a:t>
                      </a:r>
                      <a:r>
                        <a:rPr lang="en-US" altLang="zh-CN" sz="1400" kern="1200" dirty="0" err="1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tagName</a:t>
                      </a:r>
                      <a:endParaRPr lang="en-US" altLang="zh-CN" sz="1400" kern="1200" smtClean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得到目标元素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05">
                <a:tc rowSpan="4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其他事件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load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全部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资源加载完毕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9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DOMContentLoaded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文档加载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2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row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尺寸与位置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scrollLeft 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scrollTop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被卷去的头部和左侧（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可读写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offsetLeft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元素位置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距离定位父级左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clientWidth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clientHeight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9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事件流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事件</a:t>
            </a:r>
            <a:r>
              <a:rPr lang="zh-CN" altLang="en-US" dirty="0" smtClean="0">
                <a:solidFill>
                  <a:schemeClr val="tx1"/>
                </a:solidFill>
              </a:rPr>
              <a:t>委托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其他</a:t>
            </a:r>
            <a:r>
              <a:rPr lang="zh-CN" altLang="en-US" dirty="0" smtClean="0">
                <a:solidFill>
                  <a:schemeClr val="tx1"/>
                </a:solidFill>
              </a:rPr>
              <a:t>事件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元素尺寸与位置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综合案例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81507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元素尺寸与位置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mtClean="0"/>
              <a:t>获得元素的尺寸大小和页面中的位置</a:t>
            </a:r>
            <a:endParaRPr lang="en-US" altLang="zh-CN" smtClean="0"/>
          </a:p>
          <a:p>
            <a:pPr marL="285750" indent="-285750"/>
            <a:r>
              <a:rPr lang="zh-CN" altLang="en-US"/>
              <a:t>使用场景：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可以</a:t>
            </a:r>
            <a:r>
              <a:rPr lang="zh-CN" altLang="en-US" smtClean="0"/>
              <a:t>通过</a:t>
            </a:r>
            <a:r>
              <a:rPr lang="en-US" altLang="zh-CN"/>
              <a:t>js</a:t>
            </a:r>
            <a:r>
              <a:rPr lang="zh-CN" altLang="en-US"/>
              <a:t>的方式，得到</a:t>
            </a:r>
            <a:r>
              <a:rPr lang="zh-CN" altLang="en-US">
                <a:solidFill>
                  <a:srgbClr val="C00000"/>
                </a:solidFill>
              </a:rPr>
              <a:t>元素在页面中的</a:t>
            </a:r>
            <a:r>
              <a:rPr lang="zh-CN" altLang="en-US" smtClean="0">
                <a:solidFill>
                  <a:srgbClr val="C00000"/>
                </a:solidFill>
              </a:rPr>
              <a:t>位置</a:t>
            </a:r>
            <a:endParaRPr lang="en-US" altLang="zh-CN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可以通过</a:t>
            </a:r>
            <a:r>
              <a:rPr lang="en-US" altLang="zh-CN" dirty="0" err="1"/>
              <a:t>js</a:t>
            </a:r>
            <a:r>
              <a:rPr lang="zh-CN" altLang="en-US" dirty="0"/>
              <a:t>的方式，得到</a:t>
            </a:r>
            <a:r>
              <a:rPr lang="zh-CN" altLang="en-US" dirty="0">
                <a:solidFill>
                  <a:srgbClr val="C00000"/>
                </a:solidFill>
              </a:rPr>
              <a:t>元素的实际大小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4. </a:t>
            </a:r>
            <a:r>
              <a:rPr lang="zh-CN" altLang="en-US" smtClean="0">
                <a:solidFill>
                  <a:srgbClr val="C00000"/>
                </a:solidFill>
              </a:rPr>
              <a:t>元素尺寸与位置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28" y="3660720"/>
            <a:ext cx="4580009" cy="23198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13" y="3499533"/>
            <a:ext cx="5441714" cy="294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en-US" altLang="zh-CN" dirty="0" smtClean="0">
                <a:solidFill>
                  <a:srgbClr val="C00000"/>
                </a:solidFill>
              </a:rPr>
              <a:t>. </a:t>
            </a:r>
            <a:r>
              <a:rPr lang="zh-CN" altLang="en-US">
                <a:solidFill>
                  <a:srgbClr val="C00000"/>
                </a:solidFill>
              </a:rPr>
              <a:t>元素</a:t>
            </a:r>
            <a:r>
              <a:rPr lang="zh-CN" altLang="en-US" smtClean="0">
                <a:solidFill>
                  <a:srgbClr val="C00000"/>
                </a:solidFill>
              </a:rPr>
              <a:t>尺寸与位置</a:t>
            </a:r>
            <a:endParaRPr lang="en-US" altLang="zh-CN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186395" y="2046378"/>
            <a:ext cx="9497475" cy="3873951"/>
            <a:chOff x="1486101" y="2414778"/>
            <a:chExt cx="9497475" cy="3873951"/>
          </a:xfrm>
        </p:grpSpPr>
        <p:sp>
          <p:nvSpPr>
            <p:cNvPr id="24" name="矩形: 圆角 4"/>
            <p:cNvSpPr/>
            <p:nvPr/>
          </p:nvSpPr>
          <p:spPr bwMode="auto">
            <a:xfrm>
              <a:off x="6587320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59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矩形: 圆角 5"/>
            <p:cNvSpPr/>
            <p:nvPr/>
          </p:nvSpPr>
          <p:spPr bwMode="auto">
            <a:xfrm>
              <a:off x="1486101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6" name="矩形: 圆角 6"/>
            <p:cNvSpPr/>
            <p:nvPr/>
          </p:nvSpPr>
          <p:spPr bwMode="auto">
            <a:xfrm>
              <a:off x="2450866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矩形: 圆角 7"/>
            <p:cNvSpPr/>
            <p:nvPr/>
          </p:nvSpPr>
          <p:spPr bwMode="auto">
            <a:xfrm>
              <a:off x="7648338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0" name="菱形 29"/>
            <p:cNvSpPr/>
            <p:nvPr/>
          </p:nvSpPr>
          <p:spPr bwMode="auto">
            <a:xfrm>
              <a:off x="5750910" y="3708645"/>
              <a:ext cx="952739" cy="1029997"/>
            </a:xfrm>
            <a:prstGeom prst="diamond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6" name="文本占位符 9"/>
          <p:cNvSpPr txBox="1"/>
          <p:nvPr/>
        </p:nvSpPr>
        <p:spPr>
          <a:xfrm>
            <a:off x="2242091" y="2102482"/>
            <a:ext cx="227954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大小</a:t>
            </a:r>
            <a:endParaRPr lang="zh-CN" altLang="en-US" dirty="0"/>
          </a:p>
        </p:txBody>
      </p:sp>
      <p:sp>
        <p:nvSpPr>
          <p:cNvPr id="37" name="文本占位符 9"/>
          <p:cNvSpPr txBox="1"/>
          <p:nvPr/>
        </p:nvSpPr>
        <p:spPr>
          <a:xfrm>
            <a:off x="7441413" y="2099305"/>
            <a:ext cx="227769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位置</a:t>
            </a:r>
            <a:endParaRPr lang="zh-CN" altLang="en-US" dirty="0"/>
          </a:p>
        </p:txBody>
      </p:sp>
      <p:sp>
        <p:nvSpPr>
          <p:cNvPr id="38" name="文本占位符 11"/>
          <p:cNvSpPr txBox="1"/>
          <p:nvPr/>
        </p:nvSpPr>
        <p:spPr>
          <a:xfrm>
            <a:off x="1550974" y="2861854"/>
            <a:ext cx="3750745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C00000"/>
                </a:solidFill>
              </a:rPr>
              <a:t>offsetWidth </a:t>
            </a:r>
            <a:r>
              <a:rPr lang="zh-CN" altLang="en-US"/>
              <a:t>和 </a:t>
            </a:r>
            <a:r>
              <a:rPr lang="en-US" altLang="zh-CN">
                <a:solidFill>
                  <a:srgbClr val="C00000"/>
                </a:solidFill>
              </a:rPr>
              <a:t>offsetHeight</a:t>
            </a:r>
            <a:r>
              <a:rPr lang="en-US" altLang="zh-CN"/>
              <a:t>  </a:t>
            </a:r>
          </a:p>
          <a:p>
            <a:r>
              <a:rPr lang="zh-CN" altLang="en-US"/>
              <a:t>获取元素的自身宽高、包含元素自身设置的宽高、</a:t>
            </a:r>
            <a:r>
              <a:rPr lang="en-US" altLang="zh-CN"/>
              <a:t>padding</a:t>
            </a:r>
            <a:r>
              <a:rPr lang="zh-CN" altLang="en-US"/>
              <a:t>、</a:t>
            </a:r>
            <a:r>
              <a:rPr lang="en-US" altLang="zh-CN" smtClean="0"/>
              <a:t>border</a:t>
            </a:r>
          </a:p>
          <a:p>
            <a:r>
              <a:rPr lang="zh-CN" altLang="en-US">
                <a:solidFill>
                  <a:schemeClr val="tx1"/>
                </a:solidFill>
              </a:rPr>
              <a:t>返回的是</a:t>
            </a:r>
            <a:r>
              <a:rPr lang="zh-CN" altLang="en-US">
                <a:solidFill>
                  <a:srgbClr val="C00000"/>
                </a:solidFill>
              </a:rPr>
              <a:t>数字</a:t>
            </a:r>
            <a:r>
              <a:rPr lang="zh-CN" altLang="en-US">
                <a:solidFill>
                  <a:schemeClr val="tx1"/>
                </a:solidFill>
              </a:rPr>
              <a:t>不带单位，并且是</a:t>
            </a:r>
            <a:r>
              <a:rPr lang="zh-CN" altLang="en-US">
                <a:solidFill>
                  <a:srgbClr val="C00000"/>
                </a:solidFill>
              </a:rPr>
              <a:t>只读属性</a:t>
            </a:r>
            <a:endParaRPr lang="en-US" altLang="zh-CN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endParaRPr lang="en-US" altLang="zh-CN" dirty="0"/>
          </a:p>
        </p:txBody>
      </p:sp>
      <p:sp>
        <p:nvSpPr>
          <p:cNvPr id="39" name="文本占位符 11"/>
          <p:cNvSpPr txBox="1"/>
          <p:nvPr/>
        </p:nvSpPr>
        <p:spPr>
          <a:xfrm>
            <a:off x="6704887" y="2861853"/>
            <a:ext cx="3861513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>
                <a:solidFill>
                  <a:srgbClr val="C00000"/>
                </a:solidFill>
              </a:rPr>
              <a:t>offsetLeft </a:t>
            </a:r>
            <a:r>
              <a:rPr lang="zh-CN" altLang="en-US" smtClean="0">
                <a:solidFill>
                  <a:schemeClr val="tx1"/>
                </a:solidFill>
              </a:rPr>
              <a:t>和</a:t>
            </a:r>
            <a:r>
              <a:rPr lang="zh-CN" altLang="en-US" smtClean="0">
                <a:solidFill>
                  <a:srgbClr val="C00000"/>
                </a:solidFill>
              </a:rPr>
              <a:t> </a:t>
            </a:r>
            <a:r>
              <a:rPr lang="en-US" altLang="zh-CN" smtClean="0">
                <a:solidFill>
                  <a:srgbClr val="C00000"/>
                </a:solidFill>
              </a:rPr>
              <a:t>offsetTop</a:t>
            </a:r>
          </a:p>
          <a:p>
            <a:r>
              <a:rPr lang="zh-CN" altLang="en-US">
                <a:solidFill>
                  <a:schemeClr val="tx1"/>
                </a:solidFill>
              </a:rPr>
              <a:t>获取元素距离自己</a:t>
            </a:r>
            <a:r>
              <a:rPr lang="zh-CN" altLang="en-US">
                <a:solidFill>
                  <a:srgbClr val="C00000"/>
                </a:solidFill>
              </a:rPr>
              <a:t>定位父级</a:t>
            </a:r>
            <a:r>
              <a:rPr lang="zh-CN" altLang="en-US">
                <a:solidFill>
                  <a:schemeClr val="tx1"/>
                </a:solidFill>
              </a:rPr>
              <a:t>元素的左、上</a:t>
            </a:r>
            <a:r>
              <a:rPr lang="zh-CN" altLang="en-US" smtClean="0">
                <a:solidFill>
                  <a:schemeClr val="tx1"/>
                </a:solidFill>
              </a:rPr>
              <a:t>距离，跟</a:t>
            </a:r>
            <a:r>
              <a:rPr lang="zh-CN" altLang="en-US" smtClean="0">
                <a:solidFill>
                  <a:srgbClr val="C00000"/>
                </a:solidFill>
              </a:rPr>
              <a:t>绝对定位</a:t>
            </a:r>
            <a:r>
              <a:rPr lang="zh-CN" altLang="en-US" smtClean="0">
                <a:solidFill>
                  <a:schemeClr val="tx1"/>
                </a:solidFill>
              </a:rPr>
              <a:t>类似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zh-CN" altLang="en-US" smtClean="0">
                <a:solidFill>
                  <a:schemeClr val="tx1"/>
                </a:solidFill>
              </a:rPr>
              <a:t>如果父级都没有定位则以</a:t>
            </a:r>
            <a:r>
              <a:rPr lang="zh-CN" altLang="en-US" smtClean="0">
                <a:solidFill>
                  <a:srgbClr val="C00000"/>
                </a:solidFill>
              </a:rPr>
              <a:t>浏览器文档</a:t>
            </a:r>
            <a:r>
              <a:rPr lang="zh-CN" altLang="en-US" smtClean="0">
                <a:solidFill>
                  <a:schemeClr val="tx1"/>
                </a:solidFill>
              </a:rPr>
              <a:t>为准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zh-CN" altLang="en-US" smtClean="0">
                <a:solidFill>
                  <a:schemeClr val="tx1"/>
                </a:solidFill>
              </a:rPr>
              <a:t>返回的是</a:t>
            </a:r>
            <a:r>
              <a:rPr lang="zh-CN" altLang="en-US" smtClean="0">
                <a:solidFill>
                  <a:srgbClr val="C00000"/>
                </a:solidFill>
              </a:rPr>
              <a:t>数字</a:t>
            </a:r>
            <a:r>
              <a:rPr lang="zh-CN" altLang="en-US" smtClean="0">
                <a:solidFill>
                  <a:schemeClr val="tx1"/>
                </a:solidFill>
              </a:rPr>
              <a:t>不带单位，并且是</a:t>
            </a:r>
            <a:r>
              <a:rPr lang="zh-CN" altLang="en-US" smtClean="0">
                <a:solidFill>
                  <a:srgbClr val="C00000"/>
                </a:solidFill>
              </a:rPr>
              <a:t>只读属性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A9278FC-B374-4F77-9365-41DA73F51DCC}"/>
              </a:ext>
            </a:extLst>
          </p:cNvPr>
          <p:cNvCxnSpPr/>
          <p:nvPr/>
        </p:nvCxnSpPr>
        <p:spPr>
          <a:xfrm>
            <a:off x="5462586" y="1851064"/>
            <a:ext cx="125170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9">
            <a:extLst>
              <a:ext uri="{FF2B5EF4-FFF2-40B4-BE49-F238E27FC236}">
                <a16:creationId xmlns:a16="http://schemas.microsoft.com/office/drawing/2014/main" id="{976F4564-16DD-46F5-8853-5DC638450593}"/>
              </a:ext>
            </a:extLst>
          </p:cNvPr>
          <p:cNvSpPr txBox="1">
            <a:spLocks/>
          </p:cNvSpPr>
          <p:nvPr/>
        </p:nvSpPr>
        <p:spPr>
          <a:xfrm>
            <a:off x="5172484" y="1381412"/>
            <a:ext cx="1851837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offset</a:t>
            </a:r>
            <a:r>
              <a:rPr lang="zh-CN" altLang="en-US" smtClean="0"/>
              <a:t>家族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事件流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事件流</a:t>
            </a:r>
            <a:r>
              <a:rPr lang="zh-CN" altLang="en-US" dirty="0" smtClean="0">
                <a:solidFill>
                  <a:srgbClr val="C00000"/>
                </a:solidFill>
              </a:rPr>
              <a:t>与两个阶段说明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事件</a:t>
            </a:r>
            <a:r>
              <a:rPr lang="zh-CN" altLang="en-US" dirty="0" smtClean="0"/>
              <a:t>捕获</a:t>
            </a:r>
            <a:endParaRPr lang="en-US" altLang="zh-CN" dirty="0"/>
          </a:p>
          <a:p>
            <a:r>
              <a:rPr lang="zh-CN" altLang="en-US" dirty="0" smtClean="0"/>
              <a:t>事件冒泡</a:t>
            </a:r>
            <a:endParaRPr lang="en-US" altLang="zh-CN" dirty="0" smtClean="0"/>
          </a:p>
          <a:p>
            <a:r>
              <a:rPr lang="zh-CN" altLang="en-US" smtClean="0"/>
              <a:t>阻止冒泡</a:t>
            </a:r>
            <a:endParaRPr lang="en-US" altLang="zh-CN" smtClean="0"/>
          </a:p>
          <a:p>
            <a:r>
              <a:rPr lang="zh-CN" altLang="en-US" smtClean="0"/>
              <a:t>事件委托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748514" y="1348739"/>
            <a:ext cx="7200232" cy="3821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/>
              <a:t>offsetWidth</a:t>
            </a:r>
            <a:r>
              <a:rPr lang="zh-CN" altLang="en-US" sz="1600" dirty="0" smtClean="0"/>
              <a:t>和</a:t>
            </a:r>
            <a:r>
              <a:rPr lang="en-US" altLang="zh-CN" sz="1600" err="1"/>
              <a:t>offset</a:t>
            </a:r>
            <a:r>
              <a:rPr lang="en-US" altLang="zh-CN" sz="1600" err="1" smtClean="0"/>
              <a:t>Height</a:t>
            </a:r>
            <a:r>
              <a:rPr lang="zh-CN" altLang="en-US" sz="1600" smtClean="0"/>
              <a:t>是包含哪些影响盒子大小的样式？</a:t>
            </a:r>
            <a:endParaRPr lang="en-US" altLang="zh-CN" sz="1600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自身宽高</a:t>
            </a:r>
            <a:r>
              <a:rPr lang="en-US" altLang="zh-CN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en-US" altLang="zh-CN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 +  border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 smtClean="0"/>
              <a:t>offsetTop</a:t>
            </a:r>
            <a:r>
              <a:rPr lang="zh-CN" altLang="en-US" sz="1600" dirty="0" smtClean="0"/>
              <a:t>和</a:t>
            </a:r>
            <a:r>
              <a:rPr lang="en-US" altLang="zh-CN" sz="1600" dirty="0" err="1" smtClean="0"/>
              <a:t>offsetLeft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得到位置以谁为准？</a:t>
            </a:r>
            <a:endParaRPr lang="en-US" altLang="zh-CN" sz="1600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带有</a:t>
            </a:r>
            <a:r>
              <a:rPr lang="zh-CN" altLang="en-US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定位的</a:t>
            </a: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父级（跟绝对定位类似）</a:t>
            </a:r>
            <a:endParaRPr lang="en-US" altLang="zh-CN" sz="1600" b="0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如果都没有</a:t>
            </a: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则以浏览器</a:t>
            </a: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为准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9875" indent="0">
              <a:lnSpc>
                <a:spcPct val="150000"/>
              </a:lnSpc>
              <a:buNone/>
            </a:pPr>
            <a:r>
              <a:rPr lang="zh-CN" altLang="en-US" sz="1600" smtClean="0"/>
              <a:t>注意：</a:t>
            </a:r>
            <a:r>
              <a:rPr lang="en-US" altLang="zh-CN" sz="1600" smtClean="0"/>
              <a:t>offset</a:t>
            </a:r>
            <a:r>
              <a:rPr lang="zh-CN" altLang="en-US" sz="1600" smtClean="0"/>
              <a:t>家族返回</a:t>
            </a:r>
            <a:r>
              <a:rPr lang="zh-CN" altLang="en-US" sz="1600" smtClean="0">
                <a:solidFill>
                  <a:srgbClr val="C00000"/>
                </a:solidFill>
              </a:rPr>
              <a:t>不带单位的数字</a:t>
            </a:r>
            <a:r>
              <a:rPr lang="zh-CN" altLang="en-US" sz="1600" smtClean="0"/>
              <a:t>，而且都是</a:t>
            </a:r>
            <a:r>
              <a:rPr lang="zh-CN" altLang="en-US" sz="1600" smtClean="0">
                <a:solidFill>
                  <a:srgbClr val="C00000"/>
                </a:solidFill>
              </a:rPr>
              <a:t>只读</a:t>
            </a:r>
            <a:r>
              <a:rPr lang="zh-CN" altLang="en-US" sz="1600" smtClean="0"/>
              <a:t>的</a:t>
            </a: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7830730"/>
              </p:ext>
            </p:extLst>
          </p:nvPr>
        </p:nvGraphicFramePr>
        <p:xfrm>
          <a:off x="127000" y="1112096"/>
          <a:ext cx="11921066" cy="5203825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654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效果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addEventListener(‘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事件类型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，回调函数，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true/false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捕获还是冒泡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事件委托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对象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.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target. </a:t>
                      </a:r>
                      <a:r>
                        <a:rPr lang="en-US" altLang="zh-CN" sz="1400" kern="1200" dirty="0" err="1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tagName</a:t>
                      </a:r>
                      <a:endParaRPr lang="en-US" altLang="zh-CN" sz="1400" kern="1200" smtClean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得到目标元素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05">
                <a:tc rowSpan="4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其他事件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load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全部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资源加载完毕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9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DOMContentLoaded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文档加载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2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row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尺寸与位置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scrollLeft 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scrollTop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被卷去的头部和左侧（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可读写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offsetLeft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元素位置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距离定位父级左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clientWidth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clientHeight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offsetWidth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1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吸附顶部导航</a:t>
            </a: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栏案例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：当页面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滚动到头部模块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，导航栏自动滑入，否则滑出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①：用到页面滚动事件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②：检测页面滚动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大于等于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头部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的位置，顶部导航栏则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滑入显示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否则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滑出隐藏</a:t>
            </a:r>
            <a:endParaRPr lang="en-US" altLang="zh-CN" dirty="0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530" y="3668332"/>
            <a:ext cx="9390323" cy="25597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实现</a:t>
            </a:r>
            <a:r>
              <a:rPr lang="en-US" altLang="zh-CN" sz="2400" dirty="0" err="1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bilibili</a:t>
            </a:r>
            <a:r>
              <a:rPr lang="en-US" altLang="zh-CN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点击小滑块移动效果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：当点击链接，下面红色滑块跟着移动</a:t>
            </a:r>
            <a:endParaRPr lang="en-US" altLang="zh-CN" sz="16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分析：</a:t>
            </a:r>
            <a:endParaRPr lang="en-US" altLang="zh-CN" sz="16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①：用到</a:t>
            </a:r>
            <a:r>
              <a:rPr lang="zh-CN" altLang="en-US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事件委托</a:t>
            </a:r>
            <a:endParaRPr lang="en-US" altLang="zh-CN" sz="1600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②：点击链接得到当前元素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 </a:t>
            </a:r>
            <a:r>
              <a:rPr lang="en-US" altLang="zh-CN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offsetLeft 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endParaRPr lang="en-US" altLang="zh-CN" sz="16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③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 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line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颜色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块的 </a:t>
            </a:r>
            <a:r>
              <a:rPr lang="en-US" altLang="zh-CN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transform</a:t>
            </a:r>
            <a:r>
              <a: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  </a:t>
            </a:r>
            <a:r>
              <a: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 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点击链接的</a:t>
            </a:r>
            <a:r>
              <a:rPr lang="en-US" altLang="zh-CN" sz="160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offsetLeft</a:t>
            </a:r>
            <a:endParaRPr lang="en-US" altLang="zh-CN" sz="1600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④： 添加</a:t>
            </a:r>
            <a:r>
              <a:rPr lang="zh-CN" altLang="en-US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过渡效果</a:t>
            </a:r>
            <a:r>
              <a:rPr lang="en-US" altLang="zh-CN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371" y="3843971"/>
            <a:ext cx="4182362" cy="2555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127000" y="1112096"/>
          <a:ext cx="11921066" cy="5203825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654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效果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addEventListener(‘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事件类型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，回调函数，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true/false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捕获还是冒泡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事件委托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对象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.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target. </a:t>
                      </a:r>
                      <a:r>
                        <a:rPr lang="en-US" altLang="zh-CN" sz="1400" kern="1200" dirty="0" err="1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tagName</a:t>
                      </a:r>
                      <a:endParaRPr lang="en-US" altLang="zh-CN" sz="1400" kern="1200" smtClean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得到目标元素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05">
                <a:tc rowSpan="4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其他事件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load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全部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资源加载完毕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9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DOMContentLoaded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en-US" altLang="zh-CN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文档加载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2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row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尺寸与位置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scrollLeft 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scrollTop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</a:t>
                      </a:r>
                      <a:r>
                        <a:rPr lang="en-US" altLang="zh-CN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被卷去的头部和左侧（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可读写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offsetLeft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元素位置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距离定位父级左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clientWidth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clientHeight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offsetWidth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 smtClean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0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事件流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移</a:t>
            </a:r>
            <a:r>
              <a:rPr lang="zh-CN" altLang="en-US" smtClean="0">
                <a:solidFill>
                  <a:schemeClr val="tx1"/>
                </a:solidFill>
              </a:rPr>
              <a:t>除事件监听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其他</a:t>
            </a:r>
            <a:r>
              <a:rPr lang="zh-CN" altLang="en-US" dirty="0" smtClean="0">
                <a:solidFill>
                  <a:schemeClr val="tx1"/>
                </a:solidFill>
              </a:rPr>
              <a:t>事件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元素尺寸与位置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综合案例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70" y="2173508"/>
            <a:ext cx="6689714" cy="4007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点击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到对应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位置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滚动到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电梯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会自动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高亮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616199" y="3098801"/>
            <a:ext cx="18965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1.1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小模块高亮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84780" y="3098801"/>
            <a:ext cx="30903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1.2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页面滑动到对应大模块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16198" y="4687520"/>
            <a:ext cx="2912535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2.1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移除原先的小模块高亮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84780" y="4687520"/>
            <a:ext cx="4988019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2.2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判断滑动大模块位置给小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添加高亮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b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点击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到对应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位置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1.1 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小模块高亮效果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循环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给所有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注册点击事件（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此处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不用事件委托，业务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后期需要）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(1)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点击小模块，当前添加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active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这个类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(2)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：移除以前的</a:t>
            </a:r>
            <a:r>
              <a:rPr lang="en-US" altLang="zh-CN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active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类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616199" y="3098801"/>
            <a:ext cx="18965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1.1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小模块高亮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84780" y="3098801"/>
            <a:ext cx="30903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1.2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页面滑动到对应大模块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64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1.1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小模块高亮效果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要解决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处理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初次获取不到</a:t>
            </a:r>
            <a:r>
              <a:rPr lang="en-US" altLang="zh-CN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active 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报错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的问题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解决方案：</a:t>
            </a:r>
            <a:endParaRPr lang="en-US" altLang="zh-CN" b="1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不能直接获取这个类，然后移除，这样会报错</a:t>
            </a:r>
            <a:endParaRPr lang="en-US" altLang="zh-CN" sz="1600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</a:t>
            </a:r>
            <a:r>
              <a:rPr lang="zh-CN" altLang="en-US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 先获取这个类，然后加个判断</a:t>
            </a:r>
            <a:endParaRPr lang="en-US" altLang="zh-CN" sz="1600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- </a:t>
            </a:r>
            <a:r>
              <a:rPr lang="zh-CN" altLang="en-US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如果有这个类，就移除</a:t>
            </a:r>
            <a:endParaRPr lang="en-US" altLang="zh-CN" sz="1600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- </a:t>
            </a:r>
            <a:r>
              <a:rPr lang="zh-CN" altLang="en-US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如果么有这个类，返回为 </a:t>
            </a:r>
            <a:r>
              <a:rPr lang="en-US" altLang="zh-CN" sz="1600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null</a:t>
            </a:r>
            <a:r>
              <a:rPr lang="zh-CN" altLang="en-US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 就不执行移除，就不报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错了</a:t>
            </a:r>
            <a:endParaRPr lang="en-US" altLang="zh-CN" sz="160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- 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lang="zh-CN" altLang="en-US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逻辑与中断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即可</a:t>
            </a:r>
            <a:endParaRPr lang="en-US" altLang="zh-CN" sz="1600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470" y="4861300"/>
            <a:ext cx="7945190" cy="150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b="0" dirty="0" smtClean="0"/>
              <a:t>.1 </a:t>
            </a:r>
            <a:r>
              <a:rPr lang="zh-CN" altLang="en-US" b="0"/>
              <a:t>事件</a:t>
            </a:r>
            <a:r>
              <a:rPr lang="zh-CN" altLang="en-US" b="0" smtClean="0"/>
              <a:t>流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56733"/>
          </a:xfrm>
        </p:spPr>
        <p:txBody>
          <a:bodyPr/>
          <a:lstStyle/>
          <a:p>
            <a:pPr marL="285750" indent="-285750"/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为什么要学习事件流？</a:t>
            </a: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可以帮我们解决一些疑惑，比如点击子盒子会会弹出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次的问题</a:t>
            </a: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47" y="2741685"/>
            <a:ext cx="3250865" cy="32044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627" y="2956608"/>
            <a:ext cx="4508571" cy="2896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业务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b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导航对应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小模块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滚动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到对应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位置</a:t>
            </a: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1.2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滑动到对应大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</a:t>
            </a: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核心思想： </a:t>
            </a:r>
            <a:r>
              <a:rPr lang="en-US" altLang="zh-CN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document.documentElement.scrollTop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滑动到对应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大盒子的</a:t>
            </a:r>
            <a:r>
              <a:rPr lang="en-US" altLang="zh-CN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offsetTop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616199" y="3098801"/>
            <a:ext cx="18965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1.1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小模块高亮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84780" y="3098801"/>
            <a:ext cx="30903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1.2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页面滑动到对应大模块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86132" y="4864132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small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86132" y="5338234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small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86132" y="5812336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small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86132" y="6286438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small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26499" y="4864132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big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26499" y="5338234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big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26499" y="5812336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big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26499" y="6286438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big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5267882" y="5522273"/>
            <a:ext cx="2192867" cy="16933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89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点击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到对应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位置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滚动到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电梯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会自动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高亮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616199" y="3098801"/>
            <a:ext cx="18965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1.1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小模块高亮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84780" y="3098801"/>
            <a:ext cx="30903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1.2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页面滑动到对应大模块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16198" y="4687520"/>
            <a:ext cx="2912535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2.1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移除原先的小模块高亮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84780" y="4687520"/>
            <a:ext cx="4988019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2.2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判断滑动大模块位置给小盒子添加高亮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00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  <a:endParaRPr lang="zh-CN" altLang="en-US" sz="2400" dirty="0">
              <a:solidFill>
                <a:srgbClr val="B6020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：点击不同的模块，页面可以自动跳转不同的位置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b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滚动到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电梯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会自动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高亮</a:t>
            </a:r>
            <a:endParaRPr lang="en-US" altLang="zh-CN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1).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页面滚动先遍历所有的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大模块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(2).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判断当前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滚动距离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是否大于等于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大模块的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offsetTop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，然后排他思想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选取对应小模快高亮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2294464" y="2968787"/>
            <a:ext cx="2912535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2.1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移除原先的小模块高亮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6838" y="2968787"/>
            <a:ext cx="4988019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2.2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判断滑动大模块位置给小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添加高亮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49" y="2230839"/>
            <a:ext cx="742857" cy="29809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7445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b="0" dirty="0" smtClean="0"/>
              <a:t>.1 </a:t>
            </a:r>
            <a:r>
              <a:rPr lang="zh-CN" altLang="en-US" b="0"/>
              <a:t>事件</a:t>
            </a:r>
            <a:r>
              <a:rPr lang="zh-CN" altLang="en-US" b="0" smtClean="0"/>
              <a:t>流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5673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流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指的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事件完整执行过程中的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流动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路径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触发事件时，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经历两个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阶段，分别是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捕获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阶段、冒泡阶段</a:t>
            </a: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事件捕获概念：</a:t>
            </a:r>
            <a:endParaRPr lang="en-US" altLang="zh-CN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/>
              <a:t>当一个元素的事件被触发时，会从</a:t>
            </a:r>
            <a:r>
              <a:rPr lang="en-US" altLang="zh-CN"/>
              <a:t>DOM</a:t>
            </a:r>
            <a:r>
              <a:rPr lang="zh-CN" altLang="en-US"/>
              <a:t>的根元素开始依次调用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同名事件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zh-CN" altLang="en-US">
                <a:solidFill>
                  <a:srgbClr val="C00000"/>
                </a:solidFill>
              </a:rPr>
              <a:t>从外到里</a:t>
            </a:r>
            <a:r>
              <a:rPr lang="en-US" altLang="zh-CN"/>
              <a:t>)</a:t>
            </a:r>
          </a:p>
          <a:p>
            <a:pPr marL="285750" indent="-285750"/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7" y="2656288"/>
            <a:ext cx="7648072" cy="22306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8550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b="0" dirty="0" smtClean="0"/>
              <a:t>.2 </a:t>
            </a:r>
            <a:r>
              <a:rPr lang="zh-CN" altLang="en-US" b="0" dirty="0" smtClean="0"/>
              <a:t>事件捕获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捕获需要写对应代码才能看到效果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代码：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说明：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addEventListener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第三个参数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传入 </a:t>
            </a:r>
            <a:r>
              <a:rPr lang="en-US" altLang="zh-CN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是捕获阶段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触发（很少使用）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若传入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代表冒泡阶段触发，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 </a:t>
            </a:r>
            <a:r>
              <a:rPr lang="en-US" altLang="zh-CN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48" y="2497296"/>
            <a:ext cx="8380952" cy="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1" y="4561330"/>
            <a:ext cx="7101143" cy="20711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事件冒泡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49958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smtClean="0"/>
              <a:t>事件</a:t>
            </a:r>
            <a:r>
              <a:rPr lang="zh-CN" altLang="en-US" b="1" dirty="0" smtClean="0"/>
              <a:t>冒泡概念</a:t>
            </a:r>
            <a:r>
              <a:rPr lang="en-US" altLang="zh-CN" b="1" dirty="0"/>
              <a:t>: 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smtClean="0"/>
              <a:t>当</a:t>
            </a:r>
            <a:r>
              <a:rPr lang="zh-CN" altLang="en-US" dirty="0"/>
              <a:t>一个元素的事件被触发时，同样的事件将会在该元素的所有祖先元素中</a:t>
            </a:r>
            <a:r>
              <a:rPr lang="zh-CN" altLang="en-US" dirty="0">
                <a:solidFill>
                  <a:srgbClr val="C00000"/>
                </a:solidFill>
              </a:rPr>
              <a:t>依次被触发</a:t>
            </a:r>
            <a:r>
              <a:rPr lang="zh-CN" altLang="en-US" dirty="0"/>
              <a:t>。这一过程被称为</a:t>
            </a:r>
            <a:r>
              <a:rPr lang="zh-CN" altLang="en-US"/>
              <a:t>事件</a:t>
            </a:r>
            <a:r>
              <a:rPr lang="zh-CN" altLang="en-US" smtClean="0"/>
              <a:t>冒泡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简单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理解：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当一个元素触发事件后，会依次向上调用所有父级元素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 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同名事件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事件冒泡是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的，或者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第三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参数传入 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都是冒泡</a:t>
            </a: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>
                <a:solidFill>
                  <a:srgbClr val="C00000"/>
                </a:solidFill>
              </a:rPr>
              <a:t>实际工作都是使用事件冒泡为主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1" y="2737749"/>
            <a:ext cx="7648072" cy="22306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595ca53-3bac-4cc7-8489-bde9928f81a8"/>
  <p:tag name="COMMONDATA" val="eyJoZGlkIjoiN2UwN2FiYWYyMjE1OWEzMGUzYWQ4ODk4YTE1NGRjNG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5471</TotalTime>
  <Words>3273</Words>
  <Application>Microsoft Office PowerPoint</Application>
  <PresentationFormat>宽屏</PresentationFormat>
  <Paragraphs>529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63</vt:i4>
      </vt:variant>
    </vt:vector>
  </HeadingPairs>
  <TitlesOfParts>
    <vt:vector size="82" baseType="lpstr">
      <vt:lpstr>Alibaba PuHuiTi B</vt:lpstr>
      <vt:lpstr>Alibaba PuHuiTi M</vt:lpstr>
      <vt:lpstr>Alibaba PuHuiTi R</vt:lpstr>
      <vt:lpstr>阿里巴巴普惠体</vt:lpstr>
      <vt:lpstr>阿里巴巴普惠体 Medium</vt:lpstr>
      <vt:lpstr>等线</vt:lpstr>
      <vt:lpstr>黑体</vt:lpstr>
      <vt:lpstr>华文楷体</vt:lpstr>
      <vt:lpstr>宋体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</vt:lpstr>
      <vt:lpstr>正文设计方案</vt:lpstr>
      <vt:lpstr>5_结束页设计方案</vt:lpstr>
      <vt:lpstr>web APIs 第三天</vt:lpstr>
      <vt:lpstr>PowerPoint 演示文稿</vt:lpstr>
      <vt:lpstr>PowerPoint 演示文稿</vt:lpstr>
      <vt:lpstr>PowerPoint 演示文稿</vt:lpstr>
      <vt:lpstr>事件流</vt:lpstr>
      <vt:lpstr>1.1 事件流</vt:lpstr>
      <vt:lpstr>1.1 事件流</vt:lpstr>
      <vt:lpstr>1.2 事件捕获</vt:lpstr>
      <vt:lpstr>1.3 事件冒泡</vt:lpstr>
      <vt:lpstr>PowerPoint 演示文稿</vt:lpstr>
      <vt:lpstr>1.4 阻止冒泡</vt:lpstr>
      <vt:lpstr>鼠标经过/离开事件的区别</vt:lpstr>
      <vt:lpstr>事件流</vt:lpstr>
      <vt:lpstr>1.5 事件委托</vt:lpstr>
      <vt:lpstr>1.5 事件委托</vt:lpstr>
      <vt:lpstr>PowerPoint 演示文稿</vt:lpstr>
      <vt:lpstr>1.5 事件委托</vt:lpstr>
      <vt:lpstr>PowerPoint 演示文稿</vt:lpstr>
      <vt:lpstr>PowerPoint 演示文稿</vt:lpstr>
      <vt:lpstr>PowerPoint 演示文稿</vt:lpstr>
      <vt:lpstr>PowerPoint 演示文稿</vt:lpstr>
      <vt:lpstr>阻止默认行为</vt:lpstr>
      <vt:lpstr>PowerPoint 演示文稿</vt:lpstr>
      <vt:lpstr>移除事件监听</vt:lpstr>
      <vt:lpstr>2. 移除事件监听（了解）</vt:lpstr>
      <vt:lpstr>两种注册事件的区别</vt:lpstr>
      <vt:lpstr>PowerPoint 演示文稿</vt:lpstr>
      <vt:lpstr>其他事件</vt:lpstr>
      <vt:lpstr>3.1 页面加载事件</vt:lpstr>
      <vt:lpstr>3.1 页面加载事件</vt:lpstr>
      <vt:lpstr>PowerPoint 演示文稿</vt:lpstr>
      <vt:lpstr>其他事件</vt:lpstr>
      <vt:lpstr>3.2 页面滚动事件</vt:lpstr>
      <vt:lpstr>3.2 页面滚动事件</vt:lpstr>
      <vt:lpstr>3.2 页面滚动事件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其他事件</vt:lpstr>
      <vt:lpstr>3.3 页面尺寸事件</vt:lpstr>
      <vt:lpstr>3.3 页面尺寸事件-获取元素宽高</vt:lpstr>
      <vt:lpstr>PowerPoint 演示文稿</vt:lpstr>
      <vt:lpstr>PowerPoint 演示文稿</vt:lpstr>
      <vt:lpstr>PowerPoint 演示文稿</vt:lpstr>
      <vt:lpstr>元素尺寸与位置</vt:lpstr>
      <vt:lpstr>4. 元素尺寸与位置</vt:lpstr>
      <vt:lpstr>4. 元素尺寸与位置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andy</cp:lastModifiedBy>
  <cp:revision>4563</cp:revision>
  <dcterms:created xsi:type="dcterms:W3CDTF">2020-03-31T02:23:00Z</dcterms:created>
  <dcterms:modified xsi:type="dcterms:W3CDTF">2023-02-10T09:22:52Z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77AE1C6EEC684FDBBAE20FEC1C0A5E91</vt:lpwstr>
  </property>
  <property fmtid="{D5CDD505-2E9C-101B-9397-08002B2CF9AE}" pid="3" name="KSOProductBuildVer">
    <vt:lpwstr>2052-11.1.0.13703</vt:lpwstr>
  </property>
</Properties>
</file>